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slideLayouts/slideLayout4.xml" ContentType="application/vnd.openxmlformats-officedocument.presentationml.slideLayout+xml"/>
  <Override PartName="/ppt/theme/theme4.xml" ContentType="application/vnd.openxmlformats-officedocument.theme+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slideLayouts/slideLayout5.xml" ContentType="application/vnd.openxmlformats-officedocument.presentationml.slideLayout+xml"/>
  <Override PartName="/ppt/theme/theme5.xml" ContentType="application/vnd.openxmlformats-officedocument.theme+xml"/>
  <Override PartName="/ppt/ink/ink11.xml" ContentType="application/inkml+xml"/>
  <Override PartName="/ppt/ink/ink12.xml" ContentType="application/inkml+xml"/>
  <Override PartName="/ppt/ink/ink13.xml" ContentType="application/inkml+xml"/>
  <Override PartName="/ppt/slideLayouts/slideLayout6.xml" ContentType="application/vnd.openxmlformats-officedocument.presentationml.slideLayout+xml"/>
  <Override PartName="/ppt/theme/theme6.xml" ContentType="application/vnd.openxmlformats-officedocument.theme+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7.xml" ContentType="application/vnd.openxmlformats-officedocument.theme+xml"/>
  <Override PartName="/ppt/slideLayouts/slideLayout13.xml" ContentType="application/vnd.openxmlformats-officedocument.presentationml.slideLayout+xml"/>
  <Override PartName="/ppt/theme/theme8.xml" ContentType="application/vnd.openxmlformats-officedocument.theme+xml"/>
  <Override PartName="/ppt/ink/ink21.xml" ContentType="application/inkml+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comment1.xml" ContentType="application/vnd.openxmlformats-officedocument.presentationml.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664" r:id="rId2"/>
    <p:sldMasterId id="2147483686" r:id="rId3"/>
    <p:sldMasterId id="2147483688" r:id="rId4"/>
    <p:sldMasterId id="2147483690" r:id="rId5"/>
    <p:sldMasterId id="2147483682" r:id="rId6"/>
    <p:sldMasterId id="2147483655" r:id="rId7"/>
    <p:sldMasterId id="2147483672" r:id="rId8"/>
  </p:sldMasterIdLst>
  <p:notesMasterIdLst>
    <p:notesMasterId r:id="rId71"/>
  </p:notesMasterIdLst>
  <p:handoutMasterIdLst>
    <p:handoutMasterId r:id="rId72"/>
  </p:handoutMasterIdLst>
  <p:sldIdLst>
    <p:sldId id="293" r:id="rId9"/>
    <p:sldId id="361" r:id="rId10"/>
    <p:sldId id="389" r:id="rId11"/>
    <p:sldId id="411" r:id="rId12"/>
    <p:sldId id="412" r:id="rId13"/>
    <p:sldId id="413" r:id="rId14"/>
    <p:sldId id="344" r:id="rId15"/>
    <p:sldId id="356" r:id="rId16"/>
    <p:sldId id="428" r:id="rId17"/>
    <p:sldId id="350" r:id="rId18"/>
    <p:sldId id="414" r:id="rId19"/>
    <p:sldId id="358" r:id="rId20"/>
    <p:sldId id="351" r:id="rId21"/>
    <p:sldId id="415" r:id="rId22"/>
    <p:sldId id="390" r:id="rId23"/>
    <p:sldId id="431" r:id="rId24"/>
    <p:sldId id="392" r:id="rId25"/>
    <p:sldId id="399" r:id="rId26"/>
    <p:sldId id="366" r:id="rId27"/>
    <p:sldId id="418" r:id="rId28"/>
    <p:sldId id="416" r:id="rId29"/>
    <p:sldId id="367" r:id="rId30"/>
    <p:sldId id="429" r:id="rId31"/>
    <p:sldId id="401" r:id="rId32"/>
    <p:sldId id="368" r:id="rId33"/>
    <p:sldId id="419" r:id="rId34"/>
    <p:sldId id="420" r:id="rId35"/>
    <p:sldId id="430" r:id="rId36"/>
    <p:sldId id="421" r:id="rId37"/>
    <p:sldId id="370" r:id="rId38"/>
    <p:sldId id="385" r:id="rId39"/>
    <p:sldId id="345" r:id="rId40"/>
    <p:sldId id="424" r:id="rId41"/>
    <p:sldId id="426" r:id="rId42"/>
    <p:sldId id="425" r:id="rId43"/>
    <p:sldId id="354" r:id="rId44"/>
    <p:sldId id="422" r:id="rId45"/>
    <p:sldId id="423" r:id="rId46"/>
    <p:sldId id="375" r:id="rId47"/>
    <p:sldId id="383" r:id="rId48"/>
    <p:sldId id="384" r:id="rId49"/>
    <p:sldId id="371" r:id="rId50"/>
    <p:sldId id="374" r:id="rId51"/>
    <p:sldId id="380" r:id="rId52"/>
    <p:sldId id="381" r:id="rId53"/>
    <p:sldId id="382" r:id="rId54"/>
    <p:sldId id="402" r:id="rId55"/>
    <p:sldId id="376" r:id="rId56"/>
    <p:sldId id="378" r:id="rId57"/>
    <p:sldId id="379" r:id="rId58"/>
    <p:sldId id="355" r:id="rId59"/>
    <p:sldId id="353" r:id="rId60"/>
    <p:sldId id="346" r:id="rId61"/>
    <p:sldId id="409" r:id="rId62"/>
    <p:sldId id="407" r:id="rId63"/>
    <p:sldId id="403" r:id="rId64"/>
    <p:sldId id="347" r:id="rId65"/>
    <p:sldId id="406" r:id="rId66"/>
    <p:sldId id="427" r:id="rId67"/>
    <p:sldId id="386" r:id="rId68"/>
    <p:sldId id="387" r:id="rId69"/>
    <p:sldId id="405" r:id="rId70"/>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wark, Erin - DOT" initials="SED" lastIdx="12" clrIdx="0">
    <p:extLst>
      <p:ext uri="{19B8F6BF-5375-455C-9EA6-DF929625EA0E}">
        <p15:presenceInfo xmlns:p15="http://schemas.microsoft.com/office/powerpoint/2012/main" userId="S::erin.schwark@dot.wi.gov::b4997df7-d9a0-4ac6-a03c-f081e44f9f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02F2D"/>
    <a:srgbClr val="00416A"/>
    <a:srgbClr val="004680"/>
    <a:srgbClr val="1E384B"/>
    <a:srgbClr val="9900CC"/>
    <a:srgbClr val="FFD966"/>
    <a:srgbClr val="D8B846"/>
    <a:srgbClr val="E6E6E6"/>
    <a:srgbClr val="004C97"/>
    <a:srgbClr val="D8B8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47" autoAdjust="0"/>
    <p:restoredTop sz="69896" autoAdjust="0"/>
  </p:normalViewPr>
  <p:slideViewPr>
    <p:cSldViewPr snapToGrid="0">
      <p:cViewPr varScale="1">
        <p:scale>
          <a:sx n="56" d="100"/>
          <a:sy n="56" d="100"/>
        </p:scale>
        <p:origin x="691" y="3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4" d="100"/>
          <a:sy n="84" d="100"/>
        </p:scale>
        <p:origin x="2304"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5-06T12:27:35.414" idx="3">
    <p:pos x="3840" y="1085"/>
    <p:text>may need to modify this slide</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58" tIns="48329" rIns="96658" bIns="48329" rtlCol="0"/>
          <a:lstStyle>
            <a:lvl1pPr algn="l">
              <a:defRPr sz="1200"/>
            </a:lvl1pPr>
          </a:lstStyle>
          <a:p>
            <a:r>
              <a:rPr lang="en-US" dirty="0"/>
              <a:t>Presentation Title</a:t>
            </a:r>
          </a:p>
        </p:txBody>
      </p:sp>
      <p:sp>
        <p:nvSpPr>
          <p:cNvPr id="3" name="Date Placeholder 2"/>
          <p:cNvSpPr>
            <a:spLocks noGrp="1"/>
          </p:cNvSpPr>
          <p:nvPr>
            <p:ph type="dt" sz="quarter" idx="1"/>
          </p:nvPr>
        </p:nvSpPr>
        <p:spPr>
          <a:xfrm>
            <a:off x="4143587" y="1"/>
            <a:ext cx="3169920" cy="481727"/>
          </a:xfrm>
          <a:prstGeom prst="rect">
            <a:avLst/>
          </a:prstGeom>
        </p:spPr>
        <p:txBody>
          <a:bodyPr vert="horz" lIns="96658" tIns="48329" rIns="96658" bIns="48329" rtlCol="0"/>
          <a:lstStyle>
            <a:lvl1pPr algn="r">
              <a:defRPr sz="1200"/>
            </a:lvl1pPr>
          </a:lstStyle>
          <a:p>
            <a:fld id="{B57F26A6-6478-434A-8130-8B46218BE89F}" type="datetimeFigureOut">
              <a:rPr lang="en-US" smtClean="0"/>
              <a:t>6/20/2022</a:t>
            </a:fld>
            <a:endParaRPr lang="en-US" dirty="0"/>
          </a:p>
        </p:txBody>
      </p:sp>
      <p:sp>
        <p:nvSpPr>
          <p:cNvPr id="4" name="Footer Placeholder 3"/>
          <p:cNvSpPr>
            <a:spLocks noGrp="1"/>
          </p:cNvSpPr>
          <p:nvPr>
            <p:ph type="ftr" sz="quarter" idx="2"/>
          </p:nvPr>
        </p:nvSpPr>
        <p:spPr>
          <a:xfrm>
            <a:off x="0" y="9119474"/>
            <a:ext cx="3169920" cy="481726"/>
          </a:xfrm>
          <a:prstGeom prst="rect">
            <a:avLst/>
          </a:prstGeom>
        </p:spPr>
        <p:txBody>
          <a:bodyPr vert="horz" lIns="96658" tIns="48329" rIns="96658" bIns="48329" rtlCol="0" anchor="b"/>
          <a:lstStyle>
            <a:lvl1pPr algn="l">
              <a:defRPr sz="1200"/>
            </a:lvl1pPr>
          </a:lstStyle>
          <a:p>
            <a:r>
              <a:rPr lang="en-US" dirty="0"/>
              <a:t>Wisconsin Department of Transportation</a:t>
            </a:r>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58" tIns="48329" rIns="96658" bIns="48329" rtlCol="0" anchor="b"/>
          <a:lstStyle>
            <a:lvl1pPr algn="r">
              <a:defRPr sz="1200"/>
            </a:lvl1pPr>
          </a:lstStyle>
          <a:p>
            <a:fld id="{EF4D8AD4-E8FC-485C-BDDB-1134A2B67D3A}" type="slidenum">
              <a:rPr lang="en-US" smtClean="0"/>
              <a:t>‹#›</a:t>
            </a:fld>
            <a:endParaRPr lang="en-US" dirty="0"/>
          </a:p>
        </p:txBody>
      </p:sp>
    </p:spTree>
    <p:extLst>
      <p:ext uri="{BB962C8B-B14F-4D97-AF65-F5344CB8AC3E}">
        <p14:creationId xmlns:p14="http://schemas.microsoft.com/office/powerpoint/2010/main" val="42766277"/>
      </p:ext>
    </p:extLst>
  </p:cSld>
  <p:clrMap bg1="lt1" tx1="dk1" bg2="lt2" tx2="dk2" accent1="accent1" accent2="accent2" accent3="accent3" accent4="accent4" accent5="accent5" accent6="accent6" hlink="hlink" folHlink="folHlink"/>
  <p:hf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08T12:33:35.683"/>
    </inkml:context>
    <inkml:brush xml:id="br0">
      <inkml:brushProperty name="width" value="0.05" units="cm"/>
      <inkml:brushProperty name="height" value="0.05" units="cm"/>
    </inkml:brush>
  </inkml:definitions>
  <inkml:trace contextRef="#ctx0" brushRef="#br0">1 0 1536,'0'0'1058,"0"0"-462,0 0-95,0 0-112,0 0-81,0 0-52,0 0 36,0 0 37,0 0-5,0 0-44,0 0 0,0 0-26,0 0-76,0 0-75,0 0-62,0 0-29,0 0-204,0 0-426,0 0-368,0 0-42,0 0-204,0 0-625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08T12:36:17.820"/>
    </inkml:context>
    <inkml:brush xml:id="br0">
      <inkml:brushProperty name="width" value="0.05" units="cm"/>
      <inkml:brushProperty name="height" value="0.05" units="cm"/>
    </inkml:brush>
  </inkml:definitions>
  <inkml:trace contextRef="#ctx0" brushRef="#br0">1 24 1872,'0'0'1019,"0"-15"2361,0 6-6914,0 9 1957</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08T12:33:35.683"/>
    </inkml:context>
    <inkml:brush xml:id="br0">
      <inkml:brushProperty name="width" value="0.05" units="cm"/>
      <inkml:brushProperty name="height" value="0.05" units="cm"/>
    </inkml:brush>
  </inkml:definitions>
  <inkml:trace contextRef="#ctx0" brushRef="#br0">1 0 1536,'0'0'1058,"0"0"-462,0 0-95,0 0-112,0 0-81,0 0-52,0 0 36,0 0 37,0 0-5,0 0-44,0 0 0,0 0-26,0 0-76,0 0-75,0 0-62,0 0-29,0 0-204,0 0-426,0 0-368,0 0-42,0 0-204,0 0-625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08T12:35:06.812"/>
    </inkml:context>
    <inkml:brush xml:id="br0">
      <inkml:brushProperty name="width" value="0.05" units="cm"/>
      <inkml:brushProperty name="height" value="0.05" units="cm"/>
    </inkml:brush>
  </inkml:definitions>
  <inkml:trace contextRef="#ctx0" brushRef="#br0">8 14 1560,'-1'0'45,"1"0"0,0 0 0,-1 0 0,1 0 0,0 0 0,0 0 0,-1-1 0,1 1 0,0 0 0,-1 0 0,1 0 0,0 0 0,0 0 0,-1 0 0,1 0 0,0-1 0,0 1 1,0 0-1,-1 0 0,1 0 0,0 0 0,0-1 0,0 1 0,-1 0 0,1 0 0,0-1 0,0 1 0,0 0 0,0 0 0,0-1 0,0 1 0,-1 0 0,1 0 0,0-1 0,0 1 0,0 0 0,0-1 0,0 1 0,0 0 0,0 0 0,0-1 0,0 1 0,0 0 0,0-1 0,1 1 0,-1 0 0,0 0 0,0-1-45,0-2-1738,0 2 315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08T12:36:09.810"/>
    </inkml:context>
    <inkml:brush xml:id="br0">
      <inkml:brushProperty name="width" value="0.05" units="cm"/>
      <inkml:brushProperty name="height" value="0.05" units="cm"/>
    </inkml:brush>
  </inkml:definitions>
  <inkml:trace contextRef="#ctx0" brushRef="#br0">1 3 1344,'0'0'882,"0"0"-351,0 0-118,0 0-78,0 0-94,0 0-69,0 0 15,0 0 33,0 0-9,0 0-9,0 0 20,0 0 58,0 0 5,0 0-31,0-3-2080,0 3 17</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08T12:23:05.163"/>
    </inkml:context>
    <inkml:brush xml:id="br0">
      <inkml:brushProperty name="width" value="0.05" units="cm"/>
      <inkml:brushProperty name="height" value="0.05" units="cm"/>
    </inkml:brush>
  </inkml:definitions>
  <inkml:trace contextRef="#ctx0" brushRef="#br0">0 1 336,'0'0'1192,"0"0"-477,0 0-257,0 0-142,0 0-38,0 0-48,0 0-72,0 0-70,0 0-33,0 0-2,0 0-10,0 0-28,0 0-6,0 0 6,0 0-15,0 0-112,0 0-214,0 0-79,0 2-645,0 1 182</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08T12:23:05.164"/>
    </inkml:context>
    <inkml:brush xml:id="br0">
      <inkml:brushProperty name="width" value="0.05" units="cm"/>
      <inkml:brushProperty name="height" value="0.05" units="cm"/>
    </inkml:brush>
  </inkml:definitions>
  <inkml:trace contextRef="#ctx0" brushRef="#br0">4 0 328,'-3'0'144,"3"0"-96,0 3-32,0-3 40,0 0-48,0 0 56,0 0 184,0 0-80,0 0-88,0 0-80,0 0-264,0 0-632</inkml:trace>
  <inkml:trace contextRef="#ctx0" brushRef="#br0" timeOffset="1">4 0 1072,'33'22'1008,"-33"-22"-663,0 0-209,0 0-128,0 0 0,0 0 0,0 0-8,0 0-8,0 0 0,0 0-200,0 0-217,0 0-439</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08T12:33:58.744"/>
    </inkml:context>
    <inkml:brush xml:id="br0">
      <inkml:brushProperty name="width" value="0.05" units="cm"/>
      <inkml:brushProperty name="height" value="0.05" units="cm"/>
    </inkml:brush>
  </inkml:definitions>
  <inkml:trace contextRef="#ctx0" brushRef="#br0">0 30 1296,'0'0'810,"2"-21"705,6 12-3112</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08T12:33:59.587"/>
    </inkml:context>
    <inkml:brush xml:id="br0">
      <inkml:brushProperty name="width" value="0.05" units="cm"/>
      <inkml:brushProperty name="height" value="0.05" units="cm"/>
    </inkml:brush>
  </inkml:definitions>
  <inkml:trace contextRef="#ctx0" brushRef="#br0">27 1 1144,'-15'11'2552,"4"-2"-3461,11-9-958</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08T12:34:00.911"/>
    </inkml:context>
    <inkml:brush xml:id="br0">
      <inkml:brushProperty name="width" value="0.05" units="cm"/>
      <inkml:brushProperty name="height" value="0.05" units="cm"/>
    </inkml:brush>
  </inkml:definitions>
  <inkml:trace contextRef="#ctx0" brushRef="#br0">1 0 1176,'0'0'1008,"0"0"-695,0 0-129,0 0-72,0 0-16,0 0-40,0 0 120,0 0 112,0 0 104,0 0-48,0 0-136,0 0-48,0 0-40,0 0-32,0 0-88,0 0-320,0 0-440,6 0-488</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08T12:34:10.467"/>
    </inkml:context>
    <inkml:brush xml:id="br0">
      <inkml:brushProperty name="width" value="0.05" units="cm"/>
      <inkml:brushProperty name="height" value="0.05" units="cm"/>
    </inkml:brush>
  </inkml:definitions>
  <inkml:trace contextRef="#ctx0" brushRef="#br0">0 24 2513,'0'0'672,"0"0"-174,0 0-120,0-23-1008,0 23-809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08T12:35:06.812"/>
    </inkml:context>
    <inkml:brush xml:id="br0">
      <inkml:brushProperty name="width" value="0.05" units="cm"/>
      <inkml:brushProperty name="height" value="0.05" units="cm"/>
    </inkml:brush>
  </inkml:definitions>
  <inkml:trace contextRef="#ctx0" brushRef="#br0">8 14 1560,'-1'0'45,"1"0"0,0 0 0,-1 0 0,1 0 0,0 0 0,0 0 0,-1-1 0,1 1 0,0 0 0,-1 0 0,1 0 0,0 0 0,0 0 0,-1 0 0,1 0 0,0-1 0,0 1 1,0 0-1,-1 0 0,1 0 0,0 0 0,0-1 0,0 1 0,-1 0 0,1 0 0,0-1 0,0 1 0,0 0 0,0 0 0,0-1 0,0 1 0,-1 0 0,1 0 0,0-1 0,0 1 0,0 0 0,0-1 0,0 1 0,0 0 0,0 0 0,0-1 0,0 1 0,0 0 0,0-1 0,1 1 0,-1 0 0,0 0 0,0-1-45,0-2-1738,0 2 315</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08T12:36:17.820"/>
    </inkml:context>
    <inkml:brush xml:id="br0">
      <inkml:brushProperty name="width" value="0.05" units="cm"/>
      <inkml:brushProperty name="height" value="0.05" units="cm"/>
    </inkml:brush>
  </inkml:definitions>
  <inkml:trace contextRef="#ctx0" brushRef="#br0">1 24 1872,'0'0'1019,"0"-15"2361,0 6-6914,0 9 1957</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17T15:06:52.279"/>
    </inkml:context>
    <inkml:brush xml:id="br0">
      <inkml:brushProperty name="width" value="0.05" units="cm"/>
      <inkml:brushProperty name="height" value="0.05" units="cm"/>
    </inkml:brush>
  </inkml:definitions>
  <inkml:trace contextRef="#ctx0" brushRef="#br0">0 31 1536,'0'0'841,"3"0"-345,0 0-168,3-6-192,-6 0 304,3 0-184,-3 3 8,0 3-8,6 0-120,-6 0-64,0 0-72,0 0 0,6-3-168,0 3-488,6-6-1193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08T12:36:09.810"/>
    </inkml:context>
    <inkml:brush xml:id="br0">
      <inkml:brushProperty name="width" value="0.05" units="cm"/>
      <inkml:brushProperty name="height" value="0.05" units="cm"/>
    </inkml:brush>
  </inkml:definitions>
  <inkml:trace contextRef="#ctx0" brushRef="#br0">1 3 1344,'0'0'882,"0"0"-351,0 0-118,0 0-78,0 0-94,0 0-69,0 0 15,0 0 33,0 0-9,0 0-9,0 0 20,0 0 58,0 0 5,0 0-31,0-3-2080,0 3 17</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08T12:23:05.163"/>
    </inkml:context>
    <inkml:brush xml:id="br0">
      <inkml:brushProperty name="width" value="0.05" units="cm"/>
      <inkml:brushProperty name="height" value="0.05" units="cm"/>
    </inkml:brush>
  </inkml:definitions>
  <inkml:trace contextRef="#ctx0" brushRef="#br0">0 1 336,'0'0'1192,"0"0"-477,0 0-257,0 0-142,0 0-38,0 0-48,0 0-72,0 0-70,0 0-33,0 0-2,0 0-10,0 0-28,0 0-6,0 0 6,0 0-15,0 0-112,0 0-214,0 0-79,0 2-645,0 1 182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08T12:23:05.164"/>
    </inkml:context>
    <inkml:brush xml:id="br0">
      <inkml:brushProperty name="width" value="0.05" units="cm"/>
      <inkml:brushProperty name="height" value="0.05" units="cm"/>
    </inkml:brush>
  </inkml:definitions>
  <inkml:trace contextRef="#ctx0" brushRef="#br0">4 0 328,'-3'0'144,"3"0"-96,0 3-32,0-3 40,0 0-48,0 0 56,0 0 184,0 0-80,0 0-88,0 0-80,0 0-264,0 0-632</inkml:trace>
  <inkml:trace contextRef="#ctx0" brushRef="#br0" timeOffset="1">4 0 1072,'33'22'1008,"-33"-22"-663,0 0-209,0 0-128,0 0 0,0 0 0,0 0-8,0 0-8,0 0 0,0 0-200,0 0-217,0 0-439</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08T12:33:58.744"/>
    </inkml:context>
    <inkml:brush xml:id="br0">
      <inkml:brushProperty name="width" value="0.05" units="cm"/>
      <inkml:brushProperty name="height" value="0.05" units="cm"/>
    </inkml:brush>
  </inkml:definitions>
  <inkml:trace contextRef="#ctx0" brushRef="#br0">0 30 1296,'0'0'810,"2"-21"705,6 12-3112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08T12:33:59.587"/>
    </inkml:context>
    <inkml:brush xml:id="br0">
      <inkml:brushProperty name="width" value="0.05" units="cm"/>
      <inkml:brushProperty name="height" value="0.05" units="cm"/>
    </inkml:brush>
  </inkml:definitions>
  <inkml:trace contextRef="#ctx0" brushRef="#br0">27 1 1144,'-15'11'2552,"4"-2"-3461,11-9-958</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08T12:34:00.911"/>
    </inkml:context>
    <inkml:brush xml:id="br0">
      <inkml:brushProperty name="width" value="0.05" units="cm"/>
      <inkml:brushProperty name="height" value="0.05" units="cm"/>
    </inkml:brush>
  </inkml:definitions>
  <inkml:trace contextRef="#ctx0" brushRef="#br0">1 0 1176,'0'0'1008,"0"0"-695,0 0-129,0 0-72,0 0-16,0 0-40,0 0 120,0 0 112,0 0 104,0 0-48,0 0-136,0 0-48,0 0-40,0 0-32,0 0-88,0 0-320,0 0-440,6 0-488</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08T12:34:10.467"/>
    </inkml:context>
    <inkml:brush xml:id="br0">
      <inkml:brushProperty name="width" value="0.05" units="cm"/>
      <inkml:brushProperty name="height" value="0.05" units="cm"/>
    </inkml:brush>
  </inkml:definitions>
  <inkml:trace contextRef="#ctx0" brushRef="#br0">0 24 2513,'0'0'672,"0"0"-174,0 0-120,0-23-1008,0 23-809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58" tIns="48329" rIns="96658" bIns="48329" rtlCol="0"/>
          <a:lstStyle>
            <a:lvl1pPr algn="l">
              <a:defRPr sz="1200"/>
            </a:lvl1pPr>
          </a:lstStyle>
          <a:p>
            <a:r>
              <a:rPr lang="en-US" dirty="0"/>
              <a:t>Presentation Title</a:t>
            </a:r>
          </a:p>
        </p:txBody>
      </p:sp>
      <p:sp>
        <p:nvSpPr>
          <p:cNvPr id="3" name="Date Placeholder 2"/>
          <p:cNvSpPr>
            <a:spLocks noGrp="1"/>
          </p:cNvSpPr>
          <p:nvPr>
            <p:ph type="dt" idx="1"/>
          </p:nvPr>
        </p:nvSpPr>
        <p:spPr>
          <a:xfrm>
            <a:off x="4143587" y="1"/>
            <a:ext cx="3169920" cy="481727"/>
          </a:xfrm>
          <a:prstGeom prst="rect">
            <a:avLst/>
          </a:prstGeom>
        </p:spPr>
        <p:txBody>
          <a:bodyPr vert="horz" lIns="96658" tIns="48329" rIns="96658" bIns="48329" rtlCol="0"/>
          <a:lstStyle>
            <a:lvl1pPr algn="r">
              <a:defRPr sz="1200"/>
            </a:lvl1pPr>
          </a:lstStyle>
          <a:p>
            <a:fld id="{1184054B-77F8-42CB-99ED-993D29461DD2}" type="datetimeFigureOut">
              <a:rPr lang="en-US" smtClean="0"/>
              <a:t>6/20/2022</a:t>
            </a:fld>
            <a:endParaRPr lang="en-US" dirty="0"/>
          </a:p>
        </p:txBody>
      </p:sp>
      <p:sp>
        <p:nvSpPr>
          <p:cNvPr id="4" name="Slide Image Placeholder 3"/>
          <p:cNvSpPr>
            <a:spLocks noGrp="1" noRot="1" noChangeAspect="1"/>
          </p:cNvSpPr>
          <p:nvPr>
            <p:ph type="sldImg" idx="2"/>
          </p:nvPr>
        </p:nvSpPr>
        <p:spPr>
          <a:xfrm>
            <a:off x="776288" y="1200150"/>
            <a:ext cx="5762625" cy="3241675"/>
          </a:xfrm>
          <a:prstGeom prst="rect">
            <a:avLst/>
          </a:prstGeom>
          <a:noFill/>
          <a:ln w="12700">
            <a:solidFill>
              <a:prstClr val="black"/>
            </a:solidFill>
          </a:ln>
        </p:spPr>
        <p:txBody>
          <a:bodyPr vert="horz" lIns="96658" tIns="48329" rIns="96658" bIns="48329" rtlCol="0" anchor="ctr"/>
          <a:lstStyle/>
          <a:p>
            <a:endParaRPr lang="en-US" dirty="0"/>
          </a:p>
        </p:txBody>
      </p:sp>
      <p:sp>
        <p:nvSpPr>
          <p:cNvPr id="5" name="Notes Placeholder 4"/>
          <p:cNvSpPr>
            <a:spLocks noGrp="1"/>
          </p:cNvSpPr>
          <p:nvPr>
            <p:ph type="body" sz="quarter" idx="3"/>
          </p:nvPr>
        </p:nvSpPr>
        <p:spPr>
          <a:xfrm>
            <a:off x="731520" y="4620578"/>
            <a:ext cx="5852160" cy="3780473"/>
          </a:xfrm>
          <a:prstGeom prst="rect">
            <a:avLst/>
          </a:prstGeom>
        </p:spPr>
        <p:txBody>
          <a:bodyPr vert="horz" lIns="96658" tIns="48329" rIns="96658" bIns="4832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58" tIns="48329" rIns="96658" bIns="48329" rtlCol="0" anchor="b"/>
          <a:lstStyle>
            <a:lvl1pPr algn="l">
              <a:defRPr sz="1200"/>
            </a:lvl1pPr>
          </a:lstStyle>
          <a:p>
            <a:r>
              <a:rPr lang="en-US" dirty="0"/>
              <a:t>Wisconsin Department of Transportation</a:t>
            </a:r>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58" tIns="48329" rIns="96658" bIns="48329" rtlCol="0" anchor="b"/>
          <a:lstStyle>
            <a:lvl1pPr algn="r">
              <a:defRPr sz="1200"/>
            </a:lvl1pPr>
          </a:lstStyle>
          <a:p>
            <a:fld id="{275C5B2A-C6C1-46CD-8323-5F37F4106C05}" type="slidenum">
              <a:rPr lang="en-US" smtClean="0"/>
              <a:t>‹#›</a:t>
            </a:fld>
            <a:endParaRPr lang="en-US" dirty="0"/>
          </a:p>
        </p:txBody>
      </p:sp>
    </p:spTree>
    <p:extLst>
      <p:ext uri="{BB962C8B-B14F-4D97-AF65-F5344CB8AC3E}">
        <p14:creationId xmlns:p14="http://schemas.microsoft.com/office/powerpoint/2010/main" val="3011470480"/>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Lane Closure System 2.0</a:t>
            </a:r>
          </a:p>
          <a:p>
            <a:r>
              <a:rPr lang="en-US" dirty="0"/>
              <a:t>Introduction to LCS</a:t>
            </a:r>
          </a:p>
          <a:p>
            <a:endParaRPr lang="en-US" dirty="0"/>
          </a:p>
        </p:txBody>
      </p:sp>
      <p:sp>
        <p:nvSpPr>
          <p:cNvPr id="4" name="Header Placeholder 3"/>
          <p:cNvSpPr>
            <a:spLocks noGrp="1"/>
          </p:cNvSpPr>
          <p:nvPr>
            <p:ph type="hdr" sz="quarter"/>
          </p:nvPr>
        </p:nvSpPr>
        <p:spPr/>
        <p:txBody>
          <a:bodyPr/>
          <a:lstStyle/>
          <a:p>
            <a:r>
              <a:rPr lang="en-US" dirty="0"/>
              <a:t>Presentation Title</a:t>
            </a:r>
          </a:p>
        </p:txBody>
      </p:sp>
      <p:sp>
        <p:nvSpPr>
          <p:cNvPr id="5" name="Footer Placeholder 4"/>
          <p:cNvSpPr>
            <a:spLocks noGrp="1"/>
          </p:cNvSpPr>
          <p:nvPr>
            <p:ph type="ftr" sz="quarter" idx="4"/>
          </p:nvPr>
        </p:nvSpPr>
        <p:spPr/>
        <p:txBody>
          <a:bodyPr/>
          <a:lstStyle/>
          <a:p>
            <a:r>
              <a:rPr lang="en-US" dirty="0"/>
              <a:t>Wisconsin Department of Transportation</a:t>
            </a:r>
          </a:p>
        </p:txBody>
      </p:sp>
      <p:sp>
        <p:nvSpPr>
          <p:cNvPr id="6" name="Slide Number Placeholder 5"/>
          <p:cNvSpPr>
            <a:spLocks noGrp="1"/>
          </p:cNvSpPr>
          <p:nvPr>
            <p:ph type="sldNum" sz="quarter" idx="5"/>
          </p:nvPr>
        </p:nvSpPr>
        <p:spPr/>
        <p:txBody>
          <a:bodyPr/>
          <a:lstStyle/>
          <a:p>
            <a:fld id="{275C5B2A-C6C1-46CD-8323-5F37F4106C05}" type="slidenum">
              <a:rPr lang="en-US" smtClean="0"/>
              <a:t>1</a:t>
            </a:fld>
            <a:endParaRPr lang="en-US" dirty="0"/>
          </a:p>
        </p:txBody>
      </p:sp>
    </p:spTree>
    <p:extLst>
      <p:ext uri="{BB962C8B-B14F-4D97-AF65-F5344CB8AC3E}">
        <p14:creationId xmlns:p14="http://schemas.microsoft.com/office/powerpoint/2010/main" val="1832899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pPr>
            <a:r>
              <a:rPr lang="en-US" sz="2000" b="1" dirty="0"/>
              <a:t>Standard User (Viewer) - </a:t>
            </a:r>
            <a:r>
              <a:rPr lang="en-US" sz="2000" dirty="0"/>
              <a:t>Does not have acceptance authority and does not have access to any interface that allows them to act upon a closure, including requesting, other than to view it.</a:t>
            </a:r>
          </a:p>
          <a:p>
            <a:pPr>
              <a:lnSpc>
                <a:spcPct val="100000"/>
              </a:lnSpc>
              <a:spcBef>
                <a:spcPts val="0"/>
              </a:spcBef>
            </a:pPr>
            <a:r>
              <a:rPr lang="en-US" sz="2000" b="1" dirty="0"/>
              <a:t>Requestor - </a:t>
            </a:r>
            <a:r>
              <a:rPr lang="en-US" sz="2000" dirty="0"/>
              <a:t>Likely someone outside of the Department, such as a contractor or county maintenance personnel who may only enter or view closures.</a:t>
            </a:r>
          </a:p>
          <a:p>
            <a:pPr>
              <a:lnSpc>
                <a:spcPct val="100000"/>
              </a:lnSpc>
              <a:spcBef>
                <a:spcPts val="0"/>
              </a:spcBef>
            </a:pPr>
            <a:r>
              <a:rPr lang="en-US" sz="2000" b="1" dirty="0"/>
              <a:t>Limited Approver - </a:t>
            </a:r>
            <a:r>
              <a:rPr lang="en-US" sz="2000" dirty="0"/>
              <a:t>Can create/modify/edit closures from their Team. They can accept nonpriority roadway closures.</a:t>
            </a:r>
          </a:p>
          <a:p>
            <a:pPr>
              <a:lnSpc>
                <a:spcPct val="100000"/>
              </a:lnSpc>
              <a:spcBef>
                <a:spcPts val="0"/>
              </a:spcBef>
            </a:pPr>
            <a:r>
              <a:rPr lang="en-US" sz="2000" b="1" dirty="0"/>
              <a:t>Full Approver - </a:t>
            </a:r>
            <a:r>
              <a:rPr lang="en-US" sz="2000" dirty="0"/>
              <a:t>Can create/modify/edit closures from their Team. They can accept nonpriority and priority roadway closures and update project level information.</a:t>
            </a:r>
          </a:p>
          <a:p>
            <a:pPr>
              <a:lnSpc>
                <a:spcPct val="100000"/>
              </a:lnSpc>
              <a:spcBef>
                <a:spcPts val="0"/>
              </a:spcBef>
            </a:pPr>
            <a:r>
              <a:rPr lang="en-US" sz="2000" b="1" dirty="0"/>
              <a:t>Regional Manager - </a:t>
            </a:r>
            <a:r>
              <a:rPr lang="en-US" sz="2000" dirty="0"/>
              <a:t>Act as regional coordinators of closures and are typically responsible for accepting closures for the region on Priority Roadways.</a:t>
            </a:r>
          </a:p>
          <a:p>
            <a:pPr>
              <a:lnSpc>
                <a:spcPct val="100000"/>
              </a:lnSpc>
              <a:spcBef>
                <a:spcPts val="0"/>
              </a:spcBef>
            </a:pPr>
            <a:r>
              <a:rPr lang="en-US" sz="2000" b="1" dirty="0"/>
              <a:t>System Manager - </a:t>
            </a:r>
            <a:r>
              <a:rPr lang="en-US" sz="2000" dirty="0"/>
              <a:t>Can assign acceptance authorization to users and perform other administrative functions and privileges. Have same functions as Regional Manager but for all regions.</a:t>
            </a:r>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10</a:t>
            </a:fld>
            <a:endParaRPr lang="en-US" dirty="0"/>
          </a:p>
        </p:txBody>
      </p:sp>
    </p:spTree>
    <p:extLst>
      <p:ext uri="{BB962C8B-B14F-4D97-AF65-F5344CB8AC3E}">
        <p14:creationId xmlns:p14="http://schemas.microsoft.com/office/powerpoint/2010/main" val="2720158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various closure types are: construction, maintenance, permit, special event and emergency.</a:t>
            </a:r>
          </a:p>
          <a:p>
            <a:r>
              <a:rPr lang="en-US" dirty="0"/>
              <a:t>Users must be flagged to have access to enter emergency closures.</a:t>
            </a:r>
          </a:p>
          <a:p>
            <a:endParaRPr lang="en-US" dirty="0"/>
          </a:p>
          <a:p>
            <a:r>
              <a:rPr lang="en-US" dirty="0"/>
              <a:t>Listed are work examples and what user type should submit that type of work.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*If entering a special event, first choose permit as a user type and then special event as closure type. </a:t>
            </a:r>
          </a:p>
          <a:p>
            <a:endParaRPr lang="en-US" dirty="0"/>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11</a:t>
            </a:fld>
            <a:endParaRPr lang="en-US" dirty="0"/>
          </a:p>
        </p:txBody>
      </p:sp>
    </p:spTree>
    <p:extLst>
      <p:ext uri="{BB962C8B-B14F-4D97-AF65-F5344CB8AC3E}">
        <p14:creationId xmlns:p14="http://schemas.microsoft.com/office/powerpoint/2010/main" val="1189217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Shown is the Home Screen.</a:t>
            </a:r>
          </a:p>
          <a:p>
            <a:r>
              <a:rPr lang="en-US" sz="1200" dirty="0"/>
              <a:t>Sections vary based on user profile</a:t>
            </a:r>
          </a:p>
          <a:p>
            <a:r>
              <a:rPr lang="en-US" sz="1200" dirty="0"/>
              <a:t>Closures can be viewed in more detail by clicking </a:t>
            </a:r>
            <a:r>
              <a:rPr lang="en-US" sz="1200" i="1" dirty="0"/>
              <a:t>View</a:t>
            </a:r>
            <a:r>
              <a:rPr lang="en-US" sz="1200" dirty="0"/>
              <a:t> button</a:t>
            </a:r>
          </a:p>
          <a:p>
            <a:endParaRPr lang="en-US" dirty="0"/>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12</a:t>
            </a:fld>
            <a:endParaRPr lang="en-US" dirty="0"/>
          </a:p>
        </p:txBody>
      </p:sp>
    </p:spTree>
    <p:extLst>
      <p:ext uri="{BB962C8B-B14F-4D97-AF65-F5344CB8AC3E}">
        <p14:creationId xmlns:p14="http://schemas.microsoft.com/office/powerpoint/2010/main" val="1548336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0793">
              <a:defRPr/>
            </a:pPr>
            <a:endParaRPr lang="en-US" sz="1900" dirty="0">
              <a:solidFill>
                <a:srgbClr val="000000"/>
              </a:solidFill>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Adhere to the minimum notification requirements for entering closures as shown in the table</a:t>
            </a:r>
            <a:endParaRPr lang="en-US" sz="1200" dirty="0">
              <a:highlight>
                <a:srgbClr val="FFFF00"/>
              </a:highlight>
            </a:endParaRPr>
          </a:p>
          <a:p>
            <a:endParaRPr lang="en-US" dirty="0"/>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13</a:t>
            </a:fld>
            <a:endParaRPr lang="en-US" dirty="0"/>
          </a:p>
        </p:txBody>
      </p:sp>
    </p:spTree>
    <p:extLst>
      <p:ext uri="{BB962C8B-B14F-4D97-AF65-F5344CB8AC3E}">
        <p14:creationId xmlns:p14="http://schemas.microsoft.com/office/powerpoint/2010/main" val="2535766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have a </a:t>
            </a:r>
            <a:r>
              <a:rPr lang="en-US" b="1" dirty="0"/>
              <a:t>WisDOT Project ID </a:t>
            </a:r>
            <a:r>
              <a:rPr lang="en-US" dirty="0"/>
              <a:t>for this closure?</a:t>
            </a:r>
          </a:p>
          <a:p>
            <a:pPr lvl="1">
              <a:buFont typeface="Wingdings" panose="05000000000000000000" pitchFamily="2" charset="2"/>
              <a:buChar char="q"/>
            </a:pPr>
            <a:r>
              <a:rPr lang="en-US" b="1" dirty="0"/>
              <a:t>YES</a:t>
            </a:r>
            <a:r>
              <a:rPr lang="en-US" dirty="0"/>
              <a:t>: Go to the Request Tab and enter the project ID, click Continue. Did the system allow you to start entering a closure?</a:t>
            </a:r>
          </a:p>
          <a:p>
            <a:pPr lvl="2">
              <a:buFont typeface="Wingdings" panose="05000000000000000000" pitchFamily="2" charset="2"/>
              <a:buChar char="q"/>
            </a:pPr>
            <a:r>
              <a:rPr lang="en-US" b="1" dirty="0"/>
              <a:t> YES: </a:t>
            </a:r>
            <a:r>
              <a:rPr lang="en-US" dirty="0"/>
              <a:t>Proceed with entering the closure</a:t>
            </a:r>
          </a:p>
          <a:p>
            <a:pPr lvl="2">
              <a:buFont typeface="Wingdings" panose="05000000000000000000" pitchFamily="2" charset="2"/>
              <a:buChar char="q"/>
            </a:pPr>
            <a:r>
              <a:rPr lang="en-US" b="1" dirty="0"/>
              <a:t> NO: </a:t>
            </a:r>
            <a:r>
              <a:rPr lang="en-US" dirty="0"/>
              <a:t>If you received a warning that the Project ID is not in the system, the next slides will show you how to set up a project</a:t>
            </a:r>
          </a:p>
          <a:p>
            <a:pPr lvl="1">
              <a:buFont typeface="Wingdings" panose="05000000000000000000" pitchFamily="2" charset="2"/>
              <a:buChar char="q"/>
            </a:pPr>
            <a:r>
              <a:rPr lang="en-US" b="1" dirty="0"/>
              <a:t>NO</a:t>
            </a:r>
            <a:r>
              <a:rPr lang="en-US" dirty="0"/>
              <a:t>: Determine what type of project this is. Is it a maintenance or permit project instead?</a:t>
            </a:r>
          </a:p>
          <a:p>
            <a:pPr lvl="2">
              <a:buFont typeface="Wingdings" panose="05000000000000000000" pitchFamily="2" charset="2"/>
              <a:buChar char="q"/>
            </a:pPr>
            <a:r>
              <a:rPr lang="en-US" b="1" dirty="0"/>
              <a:t>YES</a:t>
            </a:r>
            <a:r>
              <a:rPr lang="en-US" dirty="0"/>
              <a:t>: Enter closure as maintenance or permit</a:t>
            </a:r>
          </a:p>
          <a:p>
            <a:pPr lvl="2">
              <a:buFont typeface="Wingdings" panose="05000000000000000000" pitchFamily="2" charset="2"/>
              <a:buChar char="q"/>
            </a:pPr>
            <a:r>
              <a:rPr lang="en-US" b="1" dirty="0"/>
              <a:t>NO</a:t>
            </a:r>
            <a:r>
              <a:rPr lang="en-US" dirty="0"/>
              <a:t>: If this is a construction project, but no Project ID is in the system, contact the TOPS Lab to add the project to LCS</a:t>
            </a:r>
          </a:p>
          <a:p>
            <a:endParaRPr lang="en-US" dirty="0"/>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14</a:t>
            </a:fld>
            <a:endParaRPr lang="en-US" dirty="0"/>
          </a:p>
        </p:txBody>
      </p:sp>
    </p:spTree>
    <p:extLst>
      <p:ext uri="{BB962C8B-B14F-4D97-AF65-F5344CB8AC3E}">
        <p14:creationId xmlns:p14="http://schemas.microsoft.com/office/powerpoint/2010/main" val="1832467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you can request a closure for a project, you will need to make sure the Project ID is in the system. Go to the projects tab, enter the project ID. If the project is in the system, you will see the project information, which should automatically populate the description and TMP ID.  You can then fill in the primary contact, prime contractor and emergency traffic control contractor.</a:t>
            </a:r>
          </a:p>
          <a:p>
            <a:r>
              <a:rPr lang="en-US" dirty="0"/>
              <a:t>If the project ID is not in the system, the Requestor can fill out a form and submit in order for the project to be added to the system.</a:t>
            </a:r>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15</a:t>
            </a:fld>
            <a:endParaRPr lang="en-US" dirty="0"/>
          </a:p>
        </p:txBody>
      </p:sp>
    </p:spTree>
    <p:extLst>
      <p:ext uri="{BB962C8B-B14F-4D97-AF65-F5344CB8AC3E}">
        <p14:creationId xmlns:p14="http://schemas.microsoft.com/office/powerpoint/2010/main" val="77103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you are setting up a project, you can add detour routes, allowable hours and the Requestor Team.  If your project may have more than one person requesting closures, for instance if someone will be on vacation and another person will be assisting in your absence, you can add that person to the requestor team.  Anyone on the requestor team can request, edit or submit a closure. </a:t>
            </a:r>
          </a:p>
          <a:p>
            <a:endParaRPr lang="en-US" dirty="0"/>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16</a:t>
            </a:fld>
            <a:endParaRPr lang="en-US" dirty="0"/>
          </a:p>
        </p:txBody>
      </p:sp>
    </p:spTree>
    <p:extLst>
      <p:ext uri="{BB962C8B-B14F-4D97-AF65-F5344CB8AC3E}">
        <p14:creationId xmlns:p14="http://schemas.microsoft.com/office/powerpoint/2010/main" val="2649060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allowable hours are the hours when work can take place, per the contract special provisions.  So you can add dates/times when a single lane can be closed, when two lanes can be closed, etc.  The regional manger will then be able to approve the hours and any future closure request will be automatically accepted if the request is within the approved allowed hours and there are not any other conflicting closures within a 3 mile buffer. </a:t>
            </a:r>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17</a:t>
            </a:fld>
            <a:endParaRPr lang="en-US" dirty="0"/>
          </a:p>
        </p:txBody>
      </p:sp>
    </p:spTree>
    <p:extLst>
      <p:ext uri="{BB962C8B-B14F-4D97-AF65-F5344CB8AC3E}">
        <p14:creationId xmlns:p14="http://schemas.microsoft.com/office/powerpoint/2010/main" val="371288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32"/>
              </a:spcAft>
            </a:pPr>
            <a:r>
              <a:rPr lang="en-US" sz="1900" dirty="0">
                <a:latin typeface="Calibri" panose="020F0502020204030204" pitchFamily="34" charset="0"/>
                <a:ea typeface="Calibri" panose="020F0502020204030204" pitchFamily="34" charset="0"/>
                <a:cs typeface="Times New Roman" panose="02020603050405020304" pitchFamily="18" charset="0"/>
              </a:rPr>
              <a:t>Requesting a Construction Closure.</a:t>
            </a:r>
          </a:p>
          <a:p>
            <a:pPr>
              <a:lnSpc>
                <a:spcPct val="107000"/>
              </a:lnSpc>
              <a:spcAft>
                <a:spcPts val="832"/>
              </a:spcAft>
            </a:pPr>
            <a:r>
              <a:rPr lang="en-US" sz="1900" dirty="0">
                <a:latin typeface="Calibri" panose="020F0502020204030204" pitchFamily="34" charset="0"/>
                <a:ea typeface="Calibri" panose="020F0502020204030204" pitchFamily="34" charset="0"/>
                <a:cs typeface="Times New Roman" panose="02020603050405020304" pitchFamily="18" charset="0"/>
              </a:rPr>
              <a:t>1. Go to the Request tab</a:t>
            </a:r>
          </a:p>
          <a:p>
            <a:pPr>
              <a:lnSpc>
                <a:spcPct val="107000"/>
              </a:lnSpc>
              <a:spcAft>
                <a:spcPts val="832"/>
              </a:spcAft>
            </a:pPr>
            <a:r>
              <a:rPr lang="en-US" sz="1900" dirty="0">
                <a:latin typeface="Calibri" panose="020F0502020204030204" pitchFamily="34" charset="0"/>
                <a:ea typeface="Calibri" panose="020F0502020204030204" pitchFamily="34" charset="0"/>
                <a:cs typeface="Times New Roman" panose="02020603050405020304" pitchFamily="18" charset="0"/>
              </a:rPr>
              <a:t>2. Select Region &amp; Closure Type</a:t>
            </a:r>
          </a:p>
          <a:p>
            <a:pPr>
              <a:lnSpc>
                <a:spcPct val="107000"/>
              </a:lnSpc>
              <a:spcAft>
                <a:spcPts val="832"/>
              </a:spcAft>
            </a:pPr>
            <a:r>
              <a:rPr lang="en-US" sz="1900" dirty="0">
                <a:latin typeface="Calibri" panose="020F0502020204030204" pitchFamily="34" charset="0"/>
                <a:ea typeface="Calibri" panose="020F0502020204030204" pitchFamily="34" charset="0"/>
                <a:cs typeface="Times New Roman" panose="02020603050405020304" pitchFamily="18" charset="0"/>
              </a:rPr>
              <a:t>3. Select Project ID</a:t>
            </a:r>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18</a:t>
            </a:fld>
            <a:endParaRPr lang="en-US" dirty="0"/>
          </a:p>
        </p:txBody>
      </p:sp>
    </p:spTree>
    <p:extLst>
      <p:ext uri="{BB962C8B-B14F-4D97-AF65-F5344CB8AC3E}">
        <p14:creationId xmlns:p14="http://schemas.microsoft.com/office/powerpoint/2010/main" val="1610068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different construction work types that can be selected from the drop down list.  You can only select one, so pick the type that will have the most work done. </a:t>
            </a:r>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19</a:t>
            </a:fld>
            <a:endParaRPr lang="en-US" dirty="0"/>
          </a:p>
        </p:txBody>
      </p:sp>
    </p:spTree>
    <p:extLst>
      <p:ext uri="{BB962C8B-B14F-4D97-AF65-F5344CB8AC3E}">
        <p14:creationId xmlns:p14="http://schemas.microsoft.com/office/powerpoint/2010/main" val="2653741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2</a:t>
            </a:fld>
            <a:endParaRPr lang="en-US" dirty="0"/>
          </a:p>
        </p:txBody>
      </p:sp>
    </p:spTree>
    <p:extLst>
      <p:ext uri="{BB962C8B-B14F-4D97-AF65-F5344CB8AC3E}">
        <p14:creationId xmlns:p14="http://schemas.microsoft.com/office/powerpoint/2010/main" val="2509009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this </a:t>
            </a:r>
            <a:r>
              <a:rPr lang="en-US" b="1" dirty="0"/>
              <a:t>maintenance</a:t>
            </a:r>
            <a:r>
              <a:rPr lang="en-US" dirty="0"/>
              <a:t> type work on an Interstate, US or State highway requested by the state/county/local agency?</a:t>
            </a:r>
          </a:p>
          <a:p>
            <a:pPr lvl="1">
              <a:buFont typeface="Wingdings" panose="05000000000000000000" pitchFamily="2" charset="2"/>
              <a:buChar char="q"/>
            </a:pPr>
            <a:r>
              <a:rPr lang="en-US" b="1" dirty="0"/>
              <a:t>YES</a:t>
            </a:r>
            <a:r>
              <a:rPr lang="en-US" dirty="0"/>
              <a:t>: Go to the Request Tab and start entering the closure.</a:t>
            </a:r>
          </a:p>
          <a:p>
            <a:pPr lvl="1">
              <a:buFont typeface="Wingdings" panose="05000000000000000000" pitchFamily="2" charset="2"/>
              <a:buChar char="q"/>
            </a:pPr>
            <a:r>
              <a:rPr lang="en-US" b="1" dirty="0"/>
              <a:t>NO</a:t>
            </a:r>
            <a:r>
              <a:rPr lang="en-US" dirty="0"/>
              <a:t>: Determine what type of project this is. </a:t>
            </a:r>
            <a:br>
              <a:rPr lang="en-US" dirty="0"/>
            </a:br>
            <a:r>
              <a:rPr lang="en-US" dirty="0"/>
              <a:t>         If it is a construction or permit project, enter as one of those.</a:t>
            </a:r>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20</a:t>
            </a:fld>
            <a:endParaRPr lang="en-US" dirty="0"/>
          </a:p>
        </p:txBody>
      </p:sp>
    </p:spTree>
    <p:extLst>
      <p:ext uri="{BB962C8B-B14F-4D97-AF65-F5344CB8AC3E}">
        <p14:creationId xmlns:p14="http://schemas.microsoft.com/office/powerpoint/2010/main" val="2990329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3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When requesting a maintenance closure, After you are logged in, you will go to the request tab, select the region and closure type as maintenance.  You will then be taken to the general section of closure where you are required to fill out the maintenance type and primary contact.  The maintenance types are for the general work you will be doing.  </a:t>
            </a:r>
            <a:endParaRPr lang="en-US" dirty="0"/>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21</a:t>
            </a:fld>
            <a:endParaRPr lang="en-US" dirty="0"/>
          </a:p>
        </p:txBody>
      </p:sp>
    </p:spTree>
    <p:extLst>
      <p:ext uri="{BB962C8B-B14F-4D97-AF65-F5344CB8AC3E}">
        <p14:creationId xmlns:p14="http://schemas.microsoft.com/office/powerpoint/2010/main" val="16100685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shows the different types of maintenance work. </a:t>
            </a:r>
            <a:r>
              <a:rPr lang="en-US" sz="1200" dirty="0">
                <a:effectLst/>
                <a:latin typeface="Calibri" panose="020F0502020204030204" pitchFamily="34" charset="0"/>
                <a:ea typeface="Calibri" panose="020F0502020204030204" pitchFamily="34" charset="0"/>
                <a:cs typeface="Times New Roman" panose="02020603050405020304" pitchFamily="18" charset="0"/>
              </a:rPr>
              <a:t>Select the type of work you will be doing the most of. </a:t>
            </a:r>
            <a:endParaRPr lang="en-US" dirty="0"/>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22</a:t>
            </a:fld>
            <a:endParaRPr lang="en-US" dirty="0"/>
          </a:p>
        </p:txBody>
      </p:sp>
    </p:spTree>
    <p:extLst>
      <p:ext uri="{BB962C8B-B14F-4D97-AF65-F5344CB8AC3E}">
        <p14:creationId xmlns:p14="http://schemas.microsoft.com/office/powerpoint/2010/main" val="33386347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have a </a:t>
            </a:r>
            <a:r>
              <a:rPr lang="en-US" b="1" dirty="0"/>
              <a:t>permit number </a:t>
            </a:r>
            <a:r>
              <a:rPr lang="en-US" dirty="0"/>
              <a:t>for this work?</a:t>
            </a:r>
          </a:p>
          <a:p>
            <a:pPr lvl="1">
              <a:buFont typeface="Wingdings" panose="05000000000000000000" pitchFamily="2" charset="2"/>
              <a:buChar char="q"/>
            </a:pPr>
            <a:r>
              <a:rPr lang="en-US" b="1" dirty="0"/>
              <a:t>YES</a:t>
            </a:r>
            <a:r>
              <a:rPr lang="en-US" dirty="0"/>
              <a:t>: Go to the Request Tab and start entering the closure.</a:t>
            </a:r>
          </a:p>
          <a:p>
            <a:pPr lvl="1">
              <a:buFont typeface="Wingdings" panose="05000000000000000000" pitchFamily="2" charset="2"/>
              <a:buChar char="q"/>
            </a:pPr>
            <a:r>
              <a:rPr lang="en-US" b="1" dirty="0"/>
              <a:t>NO</a:t>
            </a:r>
            <a:r>
              <a:rPr lang="en-US" dirty="0"/>
              <a:t>: Determine what type of project this is.</a:t>
            </a:r>
            <a:br>
              <a:rPr lang="en-US" dirty="0"/>
            </a:br>
            <a:r>
              <a:rPr lang="en-US" dirty="0"/>
              <a:t>         If it is a construction or maintenance project, enter as one of those.</a:t>
            </a:r>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23</a:t>
            </a:fld>
            <a:endParaRPr lang="en-US" dirty="0"/>
          </a:p>
        </p:txBody>
      </p:sp>
    </p:spTree>
    <p:extLst>
      <p:ext uri="{BB962C8B-B14F-4D97-AF65-F5344CB8AC3E}">
        <p14:creationId xmlns:p14="http://schemas.microsoft.com/office/powerpoint/2010/main" val="37638264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requesting a permit closure, After you are logged in, you will go to the request tab, select the region and closure type of permit.  You will then be taken to the general section of closure where you are required to fill out the permit number, permit type, primary contact, prime contractor and emergency traffic control contractor.  The permit types are for the general work you will be doing.  Select the type of work you will be doing the most of. </a:t>
            </a:r>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24</a:t>
            </a:fld>
            <a:endParaRPr lang="en-US" dirty="0"/>
          </a:p>
        </p:txBody>
      </p:sp>
    </p:spTree>
    <p:extLst>
      <p:ext uri="{BB962C8B-B14F-4D97-AF65-F5344CB8AC3E}">
        <p14:creationId xmlns:p14="http://schemas.microsoft.com/office/powerpoint/2010/main" val="40396691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0793">
              <a:defRPr/>
            </a:pPr>
            <a:r>
              <a:rPr lang="en-US" dirty="0"/>
              <a:t>This highlights the different types of permit work. </a:t>
            </a:r>
          </a:p>
          <a:p>
            <a:endParaRPr lang="en-US" dirty="0"/>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25</a:t>
            </a:fld>
            <a:endParaRPr lang="en-US" dirty="0"/>
          </a:p>
        </p:txBody>
      </p:sp>
    </p:spTree>
    <p:extLst>
      <p:ext uri="{BB962C8B-B14F-4D97-AF65-F5344CB8AC3E}">
        <p14:creationId xmlns:p14="http://schemas.microsoft.com/office/powerpoint/2010/main" val="5704196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have a </a:t>
            </a:r>
            <a:r>
              <a:rPr lang="en-US" b="1" dirty="0"/>
              <a:t>permit number </a:t>
            </a:r>
            <a:r>
              <a:rPr lang="en-US" dirty="0"/>
              <a:t>for this work?</a:t>
            </a:r>
          </a:p>
          <a:p>
            <a:pPr lvl="1">
              <a:buFont typeface="Wingdings" panose="05000000000000000000" pitchFamily="2" charset="2"/>
              <a:buChar char="q"/>
            </a:pPr>
            <a:r>
              <a:rPr lang="en-US" b="1" dirty="0"/>
              <a:t>YES</a:t>
            </a:r>
            <a:r>
              <a:rPr lang="en-US" dirty="0"/>
              <a:t>: Go to the Request Tab and start entering the closure.</a:t>
            </a:r>
          </a:p>
          <a:p>
            <a:pPr lvl="1">
              <a:buFont typeface="Wingdings" panose="05000000000000000000" pitchFamily="2" charset="2"/>
              <a:buChar char="q"/>
            </a:pPr>
            <a:r>
              <a:rPr lang="en-US" b="1" dirty="0"/>
              <a:t>NO</a:t>
            </a:r>
            <a:r>
              <a:rPr lang="en-US" dirty="0"/>
              <a:t>: Determine what type of project this is.</a:t>
            </a:r>
            <a:br>
              <a:rPr lang="en-US" dirty="0"/>
            </a:br>
            <a:r>
              <a:rPr lang="en-US" dirty="0"/>
              <a:t>         If it is a construction or maintenance project, enter as one of those.</a:t>
            </a:r>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26</a:t>
            </a:fld>
            <a:endParaRPr lang="en-US" dirty="0"/>
          </a:p>
        </p:txBody>
      </p:sp>
    </p:spTree>
    <p:extLst>
      <p:ext uri="{BB962C8B-B14F-4D97-AF65-F5344CB8AC3E}">
        <p14:creationId xmlns:p14="http://schemas.microsoft.com/office/powerpoint/2010/main" val="19142512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special event closures, it is similar to the permit closure process, but select Special Event</a:t>
            </a:r>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27</a:t>
            </a:fld>
            <a:endParaRPr lang="en-US" dirty="0"/>
          </a:p>
        </p:txBody>
      </p:sp>
    </p:spTree>
    <p:extLst>
      <p:ext uri="{BB962C8B-B14F-4D97-AF65-F5344CB8AC3E}">
        <p14:creationId xmlns:p14="http://schemas.microsoft.com/office/powerpoint/2010/main" val="13247075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an emergency closure, Does the roadway need to be closed because it is an immediate hazard to the traveling public? </a:t>
            </a:r>
          </a:p>
          <a:p>
            <a:pPr lvl="1">
              <a:buFont typeface="Wingdings" panose="05000000000000000000" pitchFamily="2" charset="2"/>
              <a:buChar char="q"/>
            </a:pPr>
            <a:r>
              <a:rPr lang="en-US" b="1" dirty="0"/>
              <a:t>YES</a:t>
            </a:r>
            <a:r>
              <a:rPr lang="en-US" dirty="0"/>
              <a:t>: Go to the Request Tab and start entering the closure.</a:t>
            </a:r>
          </a:p>
          <a:p>
            <a:pPr lvl="1">
              <a:buFont typeface="Wingdings" panose="05000000000000000000" pitchFamily="2" charset="2"/>
              <a:buChar char="q"/>
            </a:pPr>
            <a:r>
              <a:rPr lang="en-US" b="1" dirty="0"/>
              <a:t>NO</a:t>
            </a:r>
            <a:r>
              <a:rPr lang="en-US" dirty="0"/>
              <a:t>: Determine what type of project this is.</a:t>
            </a:r>
            <a:br>
              <a:rPr lang="en-US" dirty="0"/>
            </a:br>
            <a:r>
              <a:rPr lang="en-US" dirty="0"/>
              <a:t>         Work with your Regional Manager to determine how to best enter the closure. </a:t>
            </a:r>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28</a:t>
            </a:fld>
            <a:endParaRPr lang="en-US" dirty="0"/>
          </a:p>
        </p:txBody>
      </p:sp>
    </p:spTree>
    <p:extLst>
      <p:ext uri="{BB962C8B-B14F-4D97-AF65-F5344CB8AC3E}">
        <p14:creationId xmlns:p14="http://schemas.microsoft.com/office/powerpoint/2010/main" val="2576779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If you have the proper access to enter emergency closures, follow the same request process as previously mentioned.</a:t>
            </a:r>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29</a:t>
            </a:fld>
            <a:endParaRPr lang="en-US" dirty="0"/>
          </a:p>
        </p:txBody>
      </p:sp>
    </p:spTree>
    <p:extLst>
      <p:ext uri="{BB962C8B-B14F-4D97-AF65-F5344CB8AC3E}">
        <p14:creationId xmlns:p14="http://schemas.microsoft.com/office/powerpoint/2010/main" val="2993267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Wisconsin Lane Closure System (LCS) is a web-based system for tracking closures and restrictions on Wisconsin Interstate, US, and State highways</a:t>
            </a:r>
          </a:p>
          <a:p>
            <a:r>
              <a:rPr lang="en-US" sz="1200" dirty="0"/>
              <a:t>To provide a standard interface for lane closure operations, closure tracking, and data retrieval for WisDOT regional offices statewide</a:t>
            </a:r>
          </a:p>
          <a:p>
            <a:r>
              <a:rPr lang="en-US" sz="1200" dirty="0"/>
              <a:t>To improve the completeness, reliability, and timeliness of lane closure data on state highways</a:t>
            </a:r>
          </a:p>
          <a:p>
            <a:r>
              <a:rPr lang="en-US" sz="1200" dirty="0"/>
              <a:t>To archive LCS data in the WisTransPortal system for future analysis and integration with other applications and research</a:t>
            </a:r>
          </a:p>
          <a:p>
            <a:r>
              <a:rPr lang="en-US" sz="1200" dirty="0"/>
              <a:t>To integrate historical traffic flow data and capacity information to calculate available closure thresholds</a:t>
            </a:r>
            <a:endParaRPr lang="en-US" dirty="0"/>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3</a:t>
            </a:fld>
            <a:endParaRPr lang="en-US" dirty="0"/>
          </a:p>
        </p:txBody>
      </p:sp>
    </p:spTree>
    <p:extLst>
      <p:ext uri="{BB962C8B-B14F-4D97-AF65-F5344CB8AC3E}">
        <p14:creationId xmlns:p14="http://schemas.microsoft.com/office/powerpoint/2010/main" val="14113184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0793">
              <a:defRPr/>
            </a:pPr>
            <a:r>
              <a:rPr lang="en-US" dirty="0"/>
              <a:t>This shows the different types of emergency closures.  If you have the emergency access flag, you will have the option to enter an emergency closure. </a:t>
            </a:r>
          </a:p>
          <a:p>
            <a:endParaRPr lang="en-US" dirty="0"/>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30</a:t>
            </a:fld>
            <a:endParaRPr lang="en-US" dirty="0"/>
          </a:p>
        </p:txBody>
      </p:sp>
    </p:spTree>
    <p:extLst>
      <p:ext uri="{BB962C8B-B14F-4D97-AF65-F5344CB8AC3E}">
        <p14:creationId xmlns:p14="http://schemas.microsoft.com/office/powerpoint/2010/main" val="38424995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32"/>
              </a:spcAft>
            </a:pPr>
            <a:r>
              <a:rPr lang="en-US" sz="1900" dirty="0">
                <a:latin typeface="Calibri" panose="020F0502020204030204" pitchFamily="34" charset="0"/>
                <a:ea typeface="Calibri" panose="020F0502020204030204" pitchFamily="34" charset="0"/>
                <a:cs typeface="Times New Roman" panose="02020603050405020304" pitchFamily="18" charset="0"/>
              </a:rPr>
              <a:t>After you fill out the general section of the request, you can then add a facility to start adding the details of the closure which will bring you to the add facility page.  Here you will select the facility type, schedule information, roadway status/lane diagram, highway location and then any restrictions or detour routes. </a:t>
            </a:r>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31</a:t>
            </a:fld>
            <a:endParaRPr lang="en-US" dirty="0"/>
          </a:p>
        </p:txBody>
      </p:sp>
    </p:spTree>
    <p:extLst>
      <p:ext uri="{BB962C8B-B14F-4D97-AF65-F5344CB8AC3E}">
        <p14:creationId xmlns:p14="http://schemas.microsoft.com/office/powerpoint/2010/main" val="16100685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3000"/>
              </a:lnSpc>
            </a:pPr>
            <a:r>
              <a:rPr lang="en-US" dirty="0"/>
              <a:t>There are three types of closure durations</a:t>
            </a:r>
          </a:p>
          <a:p>
            <a:pPr>
              <a:lnSpc>
                <a:spcPct val="103000"/>
              </a:lnSpc>
            </a:pPr>
            <a:r>
              <a:rPr lang="en-US" dirty="0">
                <a:solidFill>
                  <a:srgbClr val="000000"/>
                </a:solidFill>
                <a:latin typeface="Calibri" panose="020F0502020204030204" pitchFamily="34" charset="0"/>
                <a:ea typeface="Calibri" panose="020F0502020204030204" pitchFamily="34" charset="0"/>
              </a:rPr>
              <a:t>-A daily closure occurs on a recurring daily or nightly basis. The closure is active for only part of each day.</a:t>
            </a:r>
          </a:p>
          <a:p>
            <a:pPr>
              <a:lnSpc>
                <a:spcPct val="103000"/>
              </a:lnSpc>
            </a:pPr>
            <a:r>
              <a:rPr lang="en-US" dirty="0">
                <a:solidFill>
                  <a:srgbClr val="000000"/>
                </a:solidFill>
                <a:latin typeface="Calibri" panose="020F0502020204030204" pitchFamily="34" charset="0"/>
              </a:rPr>
              <a:t>- </a:t>
            </a:r>
            <a:r>
              <a:rPr lang="en-US" dirty="0">
                <a:solidFill>
                  <a:srgbClr val="000000"/>
                </a:solidFill>
                <a:latin typeface="Calibri" panose="020F0502020204030204" pitchFamily="34" charset="0"/>
                <a:ea typeface="Calibri" panose="020F0502020204030204" pitchFamily="34" charset="0"/>
              </a:rPr>
              <a:t>A weekly closure is typically a few days per week, but on a recurring basis.</a:t>
            </a:r>
          </a:p>
          <a:p>
            <a:pPr>
              <a:lnSpc>
                <a:spcPct val="103000"/>
              </a:lnSpc>
            </a:pPr>
            <a:r>
              <a:rPr lang="en-US" dirty="0">
                <a:solidFill>
                  <a:srgbClr val="000000"/>
                </a:solidFill>
                <a:latin typeface="Calibri" panose="020F0502020204030204" pitchFamily="34" charset="0"/>
              </a:rPr>
              <a:t>-A continuous closure is a </a:t>
            </a:r>
            <a:r>
              <a:rPr lang="en-US" dirty="0">
                <a:solidFill>
                  <a:srgbClr val="000000"/>
                </a:solidFill>
                <a:latin typeface="Calibri" panose="020F0502020204030204" pitchFamily="34" charset="0"/>
                <a:ea typeface="Calibri" panose="020F0502020204030204" pitchFamily="34" charset="0"/>
              </a:rPr>
              <a:t>24-hour work zone typically lasting more than one week, starting on the Begin Date and Time, and ending on the End Date and Time. </a:t>
            </a:r>
            <a:endParaRPr lang="en-US" dirty="0"/>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32</a:t>
            </a:fld>
            <a:endParaRPr lang="en-US" dirty="0"/>
          </a:p>
        </p:txBody>
      </p:sp>
    </p:spTree>
    <p:extLst>
      <p:ext uri="{BB962C8B-B14F-4D97-AF65-F5344CB8AC3E}">
        <p14:creationId xmlns:p14="http://schemas.microsoft.com/office/powerpoint/2010/main" val="21408480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100" b="0" dirty="0"/>
              <a:t>The following is a </a:t>
            </a:r>
            <a:r>
              <a:rPr lang="en-US" sz="3100" b="1" dirty="0"/>
              <a:t>Daily</a:t>
            </a:r>
            <a:r>
              <a:rPr lang="en-US" sz="3100" dirty="0"/>
              <a:t> Closure Duration Example</a:t>
            </a:r>
          </a:p>
          <a:p>
            <a:pPr lvl="1"/>
            <a:r>
              <a:rPr lang="en-US" dirty="0"/>
              <a:t>Monday, November 1 to Friday, November 12, from 8am to 3pm each day. </a:t>
            </a:r>
          </a:p>
          <a:p>
            <a:pPr lvl="1"/>
            <a:r>
              <a:rPr lang="en-US" dirty="0"/>
              <a:t>The cones are dropped at 8am and picked up again at 3pm each day the closure is </a:t>
            </a:r>
            <a:br>
              <a:rPr lang="en-US" dirty="0"/>
            </a:br>
            <a:r>
              <a:rPr lang="en-US" dirty="0"/>
              <a:t>active. </a:t>
            </a:r>
          </a:p>
          <a:p>
            <a:pPr lvl="1"/>
            <a:r>
              <a:rPr lang="en-US" dirty="0"/>
              <a:t>If the daily closure was not to be active on Saturdays, one would check Saturday under Bulk Exclude. This will deselect all </a:t>
            </a:r>
            <a:br>
              <a:rPr lang="en-US" dirty="0"/>
            </a:br>
            <a:r>
              <a:rPr lang="en-US" dirty="0"/>
              <a:t>Saturdays between the start and end dates </a:t>
            </a:r>
            <a:br>
              <a:rPr lang="en-US" dirty="0"/>
            </a:br>
            <a:r>
              <a:rPr lang="en-US" dirty="0"/>
              <a:t>on the calendar. </a:t>
            </a:r>
          </a:p>
          <a:p>
            <a:pPr lvl="1"/>
            <a:r>
              <a:rPr lang="en-US" dirty="0"/>
              <a:t>Multiple Exclude Dates are allowed.</a:t>
            </a:r>
            <a:endParaRPr lang="en-US" dirty="0">
              <a:solidFill>
                <a:srgbClr val="000000"/>
              </a:solidFill>
              <a:latin typeface="Calibri" panose="020F0502020204030204" pitchFamily="34" charset="0"/>
              <a:ea typeface="Calibri" panose="020F0502020204030204" pitchFamily="34" charset="0"/>
            </a:endParaRPr>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33</a:t>
            </a:fld>
            <a:endParaRPr lang="en-US" dirty="0"/>
          </a:p>
        </p:txBody>
      </p:sp>
    </p:spTree>
    <p:extLst>
      <p:ext uri="{BB962C8B-B14F-4D97-AF65-F5344CB8AC3E}">
        <p14:creationId xmlns:p14="http://schemas.microsoft.com/office/powerpoint/2010/main" val="41761745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t>The following is a </a:t>
            </a:r>
            <a:r>
              <a:rPr lang="en-US" sz="3100" b="1" dirty="0"/>
              <a:t>Weekly</a:t>
            </a:r>
            <a:r>
              <a:rPr lang="en-US" sz="3100" dirty="0"/>
              <a:t> Closure Duration Example</a:t>
            </a:r>
          </a:p>
          <a:p>
            <a:pPr lvl="1"/>
            <a:r>
              <a:rPr lang="en-US" dirty="0"/>
              <a:t>Work will occur for 4 weeks, from 8am Monday to 3pm Friday. </a:t>
            </a:r>
          </a:p>
          <a:p>
            <a:pPr lvl="1"/>
            <a:r>
              <a:rPr lang="en-US" dirty="0"/>
              <a:t>The cones would be dropped every Monday at 8am, and picked up every Friday at 3pm, each week the closure is active. </a:t>
            </a:r>
          </a:p>
          <a:p>
            <a:pPr lvl="1"/>
            <a:r>
              <a:rPr lang="en-US" dirty="0"/>
              <a:t>The calendar will automatically deselect Saturdays and Sundays. </a:t>
            </a:r>
          </a:p>
          <a:p>
            <a:pPr lvl="1"/>
            <a:r>
              <a:rPr lang="en-US" dirty="0"/>
              <a:t>For Exclude Dates: if the closure will not be active on a particular day within the date range, clicking on the date on the calendar will deselect it, indicating a single Exclude Date. This example shows Thursday the 6</a:t>
            </a:r>
            <a:r>
              <a:rPr lang="en-US" baseline="30000" dirty="0"/>
              <a:t>th</a:t>
            </a:r>
            <a:r>
              <a:rPr lang="en-US" dirty="0"/>
              <a:t> as an excluded date.</a:t>
            </a:r>
          </a:p>
          <a:p>
            <a:pPr lvl="1"/>
            <a:r>
              <a:rPr lang="en-US" dirty="0"/>
              <a:t>Multiple Exclude Dates are allowed.</a:t>
            </a:r>
          </a:p>
          <a:p>
            <a:pPr>
              <a:lnSpc>
                <a:spcPct val="103000"/>
              </a:lnSpc>
            </a:pPr>
            <a:endParaRPr lang="en-US" dirty="0">
              <a:solidFill>
                <a:srgbClr val="000000"/>
              </a:solidFill>
              <a:latin typeface="Calibri" panose="020F0502020204030204" pitchFamily="34" charset="0"/>
              <a:ea typeface="Calibri" panose="020F0502020204030204" pitchFamily="34" charset="0"/>
            </a:endParaRPr>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34</a:t>
            </a:fld>
            <a:endParaRPr lang="en-US" dirty="0"/>
          </a:p>
        </p:txBody>
      </p:sp>
    </p:spTree>
    <p:extLst>
      <p:ext uri="{BB962C8B-B14F-4D97-AF65-F5344CB8AC3E}">
        <p14:creationId xmlns:p14="http://schemas.microsoft.com/office/powerpoint/2010/main" val="11129867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t>The following is a </a:t>
            </a:r>
            <a:r>
              <a:rPr lang="en-US" sz="3100" b="1" dirty="0"/>
              <a:t>Continuous</a:t>
            </a:r>
            <a:r>
              <a:rPr lang="en-US" sz="3100" dirty="0"/>
              <a:t> Closure Duration Example</a:t>
            </a:r>
          </a:p>
          <a:p>
            <a:pPr lvl="1"/>
            <a:r>
              <a:rPr lang="en-US" dirty="0"/>
              <a:t>Work will occur on Monday, November 1 at 9:00am to Friday, November 12 at 3:00pm</a:t>
            </a:r>
          </a:p>
          <a:p>
            <a:pPr lvl="1"/>
            <a:r>
              <a:rPr lang="en-US" dirty="0"/>
              <a:t>The cones are dropped at 9am on November 1 and picked up at 3pm November 12.</a:t>
            </a:r>
          </a:p>
          <a:p>
            <a:pPr lvl="1"/>
            <a:r>
              <a:rPr lang="en-US" dirty="0"/>
              <a:t>Exclude Dates: if the closure will not be active on a particular day within the date range, clicking on the date on the calendar will deselect it, indicating a single Exclude Date. </a:t>
            </a:r>
          </a:p>
          <a:p>
            <a:pPr lvl="1"/>
            <a:r>
              <a:rPr lang="en-US" dirty="0"/>
              <a:t>Multiple Exclude Dates are allowed.</a:t>
            </a:r>
          </a:p>
          <a:p>
            <a:pPr>
              <a:lnSpc>
                <a:spcPct val="103000"/>
              </a:lnSpc>
            </a:pPr>
            <a:endParaRPr lang="en-US" dirty="0">
              <a:solidFill>
                <a:srgbClr val="000000"/>
              </a:solidFill>
              <a:latin typeface="Calibri" panose="020F0502020204030204" pitchFamily="34" charset="0"/>
              <a:ea typeface="Calibri" panose="020F0502020204030204" pitchFamily="34" charset="0"/>
            </a:endParaRPr>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35</a:t>
            </a:fld>
            <a:endParaRPr lang="en-US" dirty="0"/>
          </a:p>
        </p:txBody>
      </p:sp>
    </p:spTree>
    <p:extLst>
      <p:ext uri="{BB962C8B-B14F-4D97-AF65-F5344CB8AC3E}">
        <p14:creationId xmlns:p14="http://schemas.microsoft.com/office/powerpoint/2010/main" val="41234344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32"/>
              </a:spcAft>
            </a:pPr>
            <a:r>
              <a:rPr lang="en-US" sz="1900" dirty="0">
                <a:latin typeface="Calibri" panose="020F0502020204030204" pitchFamily="34" charset="0"/>
                <a:ea typeface="Calibri" panose="020F0502020204030204" pitchFamily="34" charset="0"/>
                <a:cs typeface="Times New Roman" panose="02020603050405020304" pitchFamily="18" charset="0"/>
              </a:rPr>
              <a:t>After the closure hours are entered, you can then select the facility type and roadway status.  The facility types are mainline, left/right entrance ramps, left/right exit ramps and system interchange.</a:t>
            </a:r>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36</a:t>
            </a:fld>
            <a:endParaRPr lang="en-US" dirty="0"/>
          </a:p>
        </p:txBody>
      </p:sp>
    </p:spTree>
    <p:extLst>
      <p:ext uri="{BB962C8B-B14F-4D97-AF65-F5344CB8AC3E}">
        <p14:creationId xmlns:p14="http://schemas.microsoft.com/office/powerpoint/2010/main" val="22290986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000" b="1" dirty="0"/>
              <a:t>Full Closure – </a:t>
            </a:r>
            <a:r>
              <a:rPr lang="en-US" sz="2000" dirty="0"/>
              <a:t>user must create a Full Closure in one direction, </a:t>
            </a:r>
            <a:br>
              <a:rPr lang="en-US" sz="2000" dirty="0"/>
            </a:br>
            <a:r>
              <a:rPr lang="en-US" sz="2000" dirty="0"/>
              <a:t>then replicate the facility in the opposite direction, in order to </a:t>
            </a:r>
            <a:br>
              <a:rPr lang="en-US" sz="2000" dirty="0"/>
            </a:br>
            <a:r>
              <a:rPr lang="en-US" sz="2000" dirty="0"/>
              <a:t>show that both directions are closed, if that’s the situation. </a:t>
            </a:r>
          </a:p>
          <a:p>
            <a:pPr lvl="0"/>
            <a:r>
              <a:rPr lang="en-US" sz="2000" b="1" dirty="0"/>
              <a:t>Lane or Shoulder Closure – </a:t>
            </a:r>
            <a:r>
              <a:rPr lang="en-US" sz="2000" dirty="0"/>
              <a:t>used when there is a lane or </a:t>
            </a:r>
            <a:br>
              <a:rPr lang="en-US" sz="2000" dirty="0"/>
            </a:br>
            <a:r>
              <a:rPr lang="en-US" sz="2000" dirty="0"/>
              <a:t>shoulder closure.</a:t>
            </a:r>
          </a:p>
          <a:p>
            <a:pPr lvl="0"/>
            <a:r>
              <a:rPr lang="en-US" sz="2000" b="1" dirty="0"/>
              <a:t>Flagging Operation – </a:t>
            </a:r>
            <a:r>
              <a:rPr lang="en-US" sz="2000" dirty="0"/>
              <a:t>used when flaggers are used during work zone operations.</a:t>
            </a:r>
          </a:p>
          <a:p>
            <a:pPr lvl="0"/>
            <a:r>
              <a:rPr lang="en-US" sz="2000" b="1" dirty="0"/>
              <a:t>One Lane Road Temporary Signal – </a:t>
            </a:r>
            <a:r>
              <a:rPr lang="en-US" sz="2000" dirty="0"/>
              <a:t>used when a temporary signal is being used for one lane bridge work or other scenarios.</a:t>
            </a:r>
          </a:p>
          <a:p>
            <a:pPr lvl="0"/>
            <a:r>
              <a:rPr lang="en-US" sz="2000" b="1" dirty="0"/>
              <a:t>One Lane Road Stop Condition – </a:t>
            </a:r>
            <a:r>
              <a:rPr lang="en-US" sz="2000" dirty="0"/>
              <a:t>used for short work zones with low volumes where the driver can see the oncoming traffic and yields before proceeding. </a:t>
            </a:r>
          </a:p>
          <a:p>
            <a:pPr lvl="0"/>
            <a:r>
              <a:rPr lang="en-US" sz="2000" b="1" dirty="0"/>
              <a:t>Moving Lane Closure – </a:t>
            </a:r>
            <a:r>
              <a:rPr lang="en-US" sz="2000" dirty="0"/>
              <a:t>used when a work crew will be moving down the roadway to perform such work as pothole patching, pavement marking painting, etc.</a:t>
            </a:r>
          </a:p>
          <a:p>
            <a:pPr lvl="0"/>
            <a:r>
              <a:rPr lang="en-US" sz="2000" b="1" dirty="0"/>
              <a:t>Rolling Full Closure – </a:t>
            </a:r>
            <a:r>
              <a:rPr lang="en-US" sz="2000" dirty="0"/>
              <a:t>used when the work temporarily pauses all lanes of traffic for less than 15 minutes such as for bridge girder setting, equipment moves, and sign structure replacement, and law enforcement is used to help control traffic.</a:t>
            </a:r>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37</a:t>
            </a:fld>
            <a:endParaRPr lang="en-US" dirty="0"/>
          </a:p>
        </p:txBody>
      </p:sp>
    </p:spTree>
    <p:extLst>
      <p:ext uri="{BB962C8B-B14F-4D97-AF65-F5344CB8AC3E}">
        <p14:creationId xmlns:p14="http://schemas.microsoft.com/office/powerpoint/2010/main" val="81535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32"/>
              </a:spcAft>
            </a:pPr>
            <a:r>
              <a:rPr lang="en-US" sz="1900" dirty="0">
                <a:latin typeface="Calibri" panose="020F0502020204030204" pitchFamily="34" charset="0"/>
                <a:ea typeface="Calibri" panose="020F0502020204030204" pitchFamily="34" charset="0"/>
                <a:cs typeface="Times New Roman" panose="02020603050405020304" pitchFamily="18" charset="0"/>
              </a:rPr>
              <a:t>If you select lane or shoulder closure, you will need to edit the lane diagram and select the lanes you are closing, and which ones will remain open.  You can click on each arrow, and it will switch to shift, left/right turn lane or left/right turn exit.  Once you have created your lane set-up, click save and you can then click on the boxes to either close or shift the lanes.</a:t>
            </a:r>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38</a:t>
            </a:fld>
            <a:endParaRPr lang="en-US" dirty="0"/>
          </a:p>
        </p:txBody>
      </p:sp>
    </p:spTree>
    <p:extLst>
      <p:ext uri="{BB962C8B-B14F-4D97-AF65-F5344CB8AC3E}">
        <p14:creationId xmlns:p14="http://schemas.microsoft.com/office/powerpoint/2010/main" val="4959434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slides are examples of lane closure structure diagrams.</a:t>
            </a:r>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39</a:t>
            </a:fld>
            <a:endParaRPr lang="en-US" dirty="0"/>
          </a:p>
        </p:txBody>
      </p:sp>
    </p:spTree>
    <p:extLst>
      <p:ext uri="{BB962C8B-B14F-4D97-AF65-F5344CB8AC3E}">
        <p14:creationId xmlns:p14="http://schemas.microsoft.com/office/powerpoint/2010/main" val="269357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Coordinates activities to reduce back-ups and potential conflicts</a:t>
            </a:r>
          </a:p>
          <a:p>
            <a:pPr lvl="1"/>
            <a:r>
              <a:rPr lang="en-US" dirty="0"/>
              <a:t>Multiple activities can utilize the same closure</a:t>
            </a:r>
          </a:p>
          <a:p>
            <a:pPr lvl="1"/>
            <a:r>
              <a:rPr lang="en-US" dirty="0"/>
              <a:t>Avoid lane closures during a special event</a:t>
            </a:r>
          </a:p>
          <a:p>
            <a:pPr lvl="1"/>
            <a:r>
              <a:rPr lang="en-US" dirty="0"/>
              <a:t>Avoid right lane closure near a left lane closure on the same roadway</a:t>
            </a:r>
          </a:p>
          <a:p>
            <a:r>
              <a:rPr lang="en-US" dirty="0"/>
              <a:t>Eliminates duplications and inefficiencies by streamlining information into one system</a:t>
            </a:r>
          </a:p>
          <a:p>
            <a:r>
              <a:rPr lang="en-US" dirty="0"/>
              <a:t>Provides link to historical data that can be used to make informed decisions</a:t>
            </a:r>
          </a:p>
          <a:p>
            <a:endParaRPr lang="en-US" dirty="0"/>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4</a:t>
            </a:fld>
            <a:endParaRPr lang="en-US" dirty="0"/>
          </a:p>
        </p:txBody>
      </p:sp>
    </p:spTree>
    <p:extLst>
      <p:ext uri="{BB962C8B-B14F-4D97-AF65-F5344CB8AC3E}">
        <p14:creationId xmlns:p14="http://schemas.microsoft.com/office/powerpoint/2010/main" val="39601803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0793">
              <a:defRPr/>
            </a:pPr>
            <a:r>
              <a:rPr lang="en-US" dirty="0"/>
              <a:t>For example 6, you do not use the lane or shoulder closure status, instead you choose one lane road stop condition so a lane diagram is not needed in this case. </a:t>
            </a:r>
          </a:p>
          <a:p>
            <a:endParaRPr lang="en-US" dirty="0"/>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42</a:t>
            </a:fld>
            <a:endParaRPr lang="en-US" dirty="0"/>
          </a:p>
        </p:txBody>
      </p:sp>
    </p:spTree>
    <p:extLst>
      <p:ext uri="{BB962C8B-B14F-4D97-AF65-F5344CB8AC3E}">
        <p14:creationId xmlns:p14="http://schemas.microsoft.com/office/powerpoint/2010/main" val="31524825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43</a:t>
            </a:fld>
            <a:endParaRPr lang="en-US" dirty="0"/>
          </a:p>
        </p:txBody>
      </p:sp>
    </p:spTree>
    <p:extLst>
      <p:ext uri="{BB962C8B-B14F-4D97-AF65-F5344CB8AC3E}">
        <p14:creationId xmlns:p14="http://schemas.microsoft.com/office/powerpoint/2010/main" val="18312250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Footer Placeholder 4"/>
          <p:cNvSpPr>
            <a:spLocks noGrp="1"/>
          </p:cNvSpPr>
          <p:nvPr>
            <p:ph type="ftr" sz="quarter" idx="4"/>
          </p:nvPr>
        </p:nvSpPr>
        <p:spPr/>
        <p:txBody>
          <a:bodyPr/>
          <a:lstStyle/>
          <a:p>
            <a:r>
              <a:rPr lang="en-US"/>
              <a:t>Wisconsin Department of Transportation</a:t>
            </a:r>
            <a:endParaRPr lang="en-US" dirty="0"/>
          </a:p>
        </p:txBody>
      </p:sp>
      <p:sp>
        <p:nvSpPr>
          <p:cNvPr id="6" name="Slide Number Placeholder 5"/>
          <p:cNvSpPr>
            <a:spLocks noGrp="1"/>
          </p:cNvSpPr>
          <p:nvPr>
            <p:ph type="sldNum" sz="quarter" idx="5"/>
          </p:nvPr>
        </p:nvSpPr>
        <p:spPr/>
        <p:txBody>
          <a:bodyPr/>
          <a:lstStyle/>
          <a:p>
            <a:fld id="{275C5B2A-C6C1-46CD-8323-5F37F4106C05}" type="slidenum">
              <a:rPr lang="en-US" smtClean="0"/>
              <a:t>44</a:t>
            </a:fld>
            <a:endParaRPr lang="en-US" dirty="0"/>
          </a:p>
        </p:txBody>
      </p:sp>
    </p:spTree>
    <p:extLst>
      <p:ext uri="{BB962C8B-B14F-4D97-AF65-F5344CB8AC3E}">
        <p14:creationId xmlns:p14="http://schemas.microsoft.com/office/powerpoint/2010/main" val="32683489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802F2D"/>
                </a:solidFill>
                <a:latin typeface="Arial Narrow" panose="020B0606020202030204" pitchFamily="34" charset="0"/>
              </a:rPr>
              <a:t>“Various times closed” checkbox should only be checked if user does not know what time the lane closures will occur. </a:t>
            </a:r>
          </a:p>
          <a:p>
            <a:endParaRPr lang="en-US" dirty="0"/>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Footer Placeholder 4"/>
          <p:cNvSpPr>
            <a:spLocks noGrp="1"/>
          </p:cNvSpPr>
          <p:nvPr>
            <p:ph type="ftr" sz="quarter" idx="4"/>
          </p:nvPr>
        </p:nvSpPr>
        <p:spPr/>
        <p:txBody>
          <a:bodyPr/>
          <a:lstStyle/>
          <a:p>
            <a:r>
              <a:rPr lang="en-US"/>
              <a:t>Wisconsin Department of Transportation</a:t>
            </a:r>
            <a:endParaRPr lang="en-US" dirty="0"/>
          </a:p>
        </p:txBody>
      </p:sp>
      <p:sp>
        <p:nvSpPr>
          <p:cNvPr id="6" name="Slide Number Placeholder 5"/>
          <p:cNvSpPr>
            <a:spLocks noGrp="1"/>
          </p:cNvSpPr>
          <p:nvPr>
            <p:ph type="sldNum" sz="quarter" idx="5"/>
          </p:nvPr>
        </p:nvSpPr>
        <p:spPr/>
        <p:txBody>
          <a:bodyPr/>
          <a:lstStyle/>
          <a:p>
            <a:fld id="{275C5B2A-C6C1-46CD-8323-5F37F4106C05}" type="slidenum">
              <a:rPr lang="en-US" smtClean="0"/>
              <a:t>46</a:t>
            </a:fld>
            <a:endParaRPr lang="en-US" dirty="0"/>
          </a:p>
        </p:txBody>
      </p:sp>
    </p:spTree>
    <p:extLst>
      <p:ext uri="{BB962C8B-B14F-4D97-AF65-F5344CB8AC3E}">
        <p14:creationId xmlns:p14="http://schemas.microsoft.com/office/powerpoint/2010/main" val="13139457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0793">
              <a:defRPr/>
            </a:pPr>
            <a:r>
              <a:rPr lang="en-US" sz="1900" dirty="0">
                <a:latin typeface="Calibri" panose="020F0502020204030204" pitchFamily="34" charset="0"/>
                <a:ea typeface="Calibri" panose="020F0502020204030204" pitchFamily="34" charset="0"/>
                <a:cs typeface="Times New Roman" panose="02020603050405020304" pitchFamily="18" charset="0"/>
              </a:rPr>
              <a:t>This is an example of how you would add a location via the map.  You would click on the add location button, which would take you to this page.  You can enter the begin county, the end county will auto-populate, then you can select your highway and direction and the map will zoom to that county/highway.  You can then go to the map to select your start and end location if it is a mainline closure. If you click on the H it will zoom to that highway.  When you click to add your start or end, a list of the 3 nearest landmarks will appear so you can select the one that best fits.</a:t>
            </a:r>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47</a:t>
            </a:fld>
            <a:endParaRPr lang="en-US" dirty="0"/>
          </a:p>
        </p:txBody>
      </p:sp>
    </p:spTree>
    <p:extLst>
      <p:ext uri="{BB962C8B-B14F-4D97-AF65-F5344CB8AC3E}">
        <p14:creationId xmlns:p14="http://schemas.microsoft.com/office/powerpoint/2010/main" val="17294094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for an entrance ramp closure.  For ramps, they are point closures and only ramps will appear in the landmark list. Select the choice with the correct from and to highway listed. This first example shows that you are going from WB WIS 19 to Interstate 39 NB.</a:t>
            </a:r>
          </a:p>
          <a:p>
            <a:r>
              <a:rPr lang="en-US" dirty="0"/>
              <a:t>When entering a highway from a county or local road, first select the highway you are entering, then the appropriate landmarks will show up. Select the proper on ramp landmark.</a:t>
            </a:r>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48</a:t>
            </a:fld>
            <a:endParaRPr lang="en-US" dirty="0"/>
          </a:p>
        </p:txBody>
      </p:sp>
    </p:spTree>
    <p:extLst>
      <p:ext uri="{BB962C8B-B14F-4D97-AF65-F5344CB8AC3E}">
        <p14:creationId xmlns:p14="http://schemas.microsoft.com/office/powerpoint/2010/main" val="31418844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0793">
              <a:defRPr/>
            </a:pPr>
            <a:r>
              <a:rPr lang="en-US" dirty="0"/>
              <a:t>This is an example for an exit ramp closure.  Similar to an entrance ramp, these are point closures and only ramps will appear in the landmark list. </a:t>
            </a:r>
          </a:p>
          <a:p>
            <a:endParaRPr lang="en-US" dirty="0"/>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49</a:t>
            </a:fld>
            <a:endParaRPr lang="en-US" dirty="0"/>
          </a:p>
        </p:txBody>
      </p:sp>
    </p:spTree>
    <p:extLst>
      <p:ext uri="{BB962C8B-B14F-4D97-AF65-F5344CB8AC3E}">
        <p14:creationId xmlns:p14="http://schemas.microsoft.com/office/powerpoint/2010/main" val="4138249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0793">
              <a:defRPr/>
            </a:pPr>
            <a:r>
              <a:rPr lang="en-US" dirty="0"/>
              <a:t>Similar to ramps, system interchanges are only point closures as well and only system ramps will show in the landmark list. We have simplified the landmarks for the system interchanges to include the system ramp that exits the freeway, instead of a landmark for exiting and entering the mainline. </a:t>
            </a:r>
          </a:p>
          <a:p>
            <a:endParaRPr lang="en-US" dirty="0"/>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50</a:t>
            </a:fld>
            <a:endParaRPr lang="en-US" dirty="0"/>
          </a:p>
        </p:txBody>
      </p:sp>
    </p:spTree>
    <p:extLst>
      <p:ext uri="{BB962C8B-B14F-4D97-AF65-F5344CB8AC3E}">
        <p14:creationId xmlns:p14="http://schemas.microsoft.com/office/powerpoint/2010/main" val="10068699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 signed detour route, you can enter the information in the detour info location.  If your project will have different lane closures, you can enter them all in and when you request a closure they will be saved and you can just select from the list which detour route should be assigned with that closure. </a:t>
            </a:r>
          </a:p>
          <a:p>
            <a:endParaRPr lang="en-US" dirty="0"/>
          </a:p>
          <a:p>
            <a:r>
              <a:rPr lang="en-US" dirty="0"/>
              <a:t>If this is a construction project and there is a planned detour route already entered into the projects tab, you can select an already created detour.</a:t>
            </a:r>
          </a:p>
          <a:p>
            <a:endParaRPr lang="en-US" dirty="0"/>
          </a:p>
          <a:p>
            <a:r>
              <a:rPr lang="en-US" dirty="0"/>
              <a:t>For full closures, detours are required. </a:t>
            </a:r>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51</a:t>
            </a:fld>
            <a:endParaRPr lang="en-US" dirty="0"/>
          </a:p>
        </p:txBody>
      </p:sp>
    </p:spTree>
    <p:extLst>
      <p:ext uri="{BB962C8B-B14F-4D97-AF65-F5344CB8AC3E}">
        <p14:creationId xmlns:p14="http://schemas.microsoft.com/office/powerpoint/2010/main" val="32362290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0793">
              <a:defRPr/>
            </a:pPr>
            <a:r>
              <a:rPr lang="en-US" sz="1900" dirty="0">
                <a:latin typeface="Calibri" panose="020F0502020204030204" pitchFamily="34" charset="0"/>
                <a:ea typeface="Calibri" panose="020F0502020204030204" pitchFamily="34" charset="0"/>
                <a:cs typeface="Times New Roman" panose="02020603050405020304" pitchFamily="18" charset="0"/>
              </a:rPr>
              <a:t>There is a feature called replicate where you can replicate a facility as-is or in the opposite direction.  </a:t>
            </a:r>
          </a:p>
          <a:p>
            <a:endParaRPr lang="en-US" dirty="0"/>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52</a:t>
            </a:fld>
            <a:endParaRPr lang="en-US" dirty="0"/>
          </a:p>
        </p:txBody>
      </p:sp>
    </p:spTree>
    <p:extLst>
      <p:ext uri="{BB962C8B-B14F-4D97-AF65-F5344CB8AC3E}">
        <p14:creationId xmlns:p14="http://schemas.microsoft.com/office/powerpoint/2010/main" val="3157267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LCS shares data with several mediums:</a:t>
            </a:r>
          </a:p>
          <a:p>
            <a:pPr marL="171450" indent="-171450">
              <a:buFont typeface="Arial" panose="020B0604020202020204" pitchFamily="34" charset="0"/>
              <a:buChar char="•"/>
            </a:pPr>
            <a:r>
              <a:rPr lang="en-US" sz="1200" dirty="0"/>
              <a:t>Wisconsin 511 System</a:t>
            </a:r>
          </a:p>
          <a:p>
            <a:pPr marL="171450" indent="-171450">
              <a:buFont typeface="Arial" panose="020B0604020202020204" pitchFamily="34" charset="0"/>
              <a:buChar char="•"/>
            </a:pPr>
            <a:r>
              <a:rPr lang="en-US" sz="1200" dirty="0"/>
              <a:t>Traffic Management Center (TMC) Advanced Traffic Management System (ATMS)</a:t>
            </a:r>
          </a:p>
          <a:p>
            <a:pPr marL="171450" indent="-171450">
              <a:buFont typeface="Arial" panose="020B0604020202020204" pitchFamily="34" charset="0"/>
              <a:buChar char="•"/>
            </a:pPr>
            <a:r>
              <a:rPr lang="en-US" sz="1200" dirty="0"/>
              <a:t>Work Zone Data Exchange (WZDx)</a:t>
            </a:r>
          </a:p>
          <a:p>
            <a:pPr marL="171450" indent="-171450">
              <a:buFont typeface="Arial" panose="020B0604020202020204" pitchFamily="34" charset="0"/>
              <a:buChar char="•"/>
            </a:pPr>
            <a:r>
              <a:rPr lang="en-US" sz="1200" dirty="0"/>
              <a:t>Third Party services (vehicle navigation systems, phone/tablet apps, social media, news)</a:t>
            </a:r>
          </a:p>
          <a:p>
            <a:pPr marL="171450" indent="-171450">
              <a:buFont typeface="Arial" panose="020B0604020202020204" pitchFamily="34" charset="0"/>
              <a:buChar char="•"/>
            </a:pPr>
            <a:r>
              <a:rPr lang="en-US" sz="1200" dirty="0" err="1"/>
              <a:t>Superload</a:t>
            </a:r>
            <a:r>
              <a:rPr lang="en-US" sz="1200" dirty="0"/>
              <a:t> Freight Permitting System</a:t>
            </a:r>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5</a:t>
            </a:fld>
            <a:endParaRPr lang="en-US" dirty="0"/>
          </a:p>
        </p:txBody>
      </p:sp>
    </p:spTree>
    <p:extLst>
      <p:ext uri="{BB962C8B-B14F-4D97-AF65-F5344CB8AC3E}">
        <p14:creationId xmlns:p14="http://schemas.microsoft.com/office/powerpoint/2010/main" val="28112850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also modify any closure by going to the closure actions and selecting edit.  </a:t>
            </a:r>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53</a:t>
            </a:fld>
            <a:endParaRPr lang="en-US" dirty="0"/>
          </a:p>
        </p:txBody>
      </p:sp>
    </p:spTree>
    <p:extLst>
      <p:ext uri="{BB962C8B-B14F-4D97-AF65-F5344CB8AC3E}">
        <p14:creationId xmlns:p14="http://schemas.microsoft.com/office/powerpoint/2010/main" val="29654887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Copy Closure is used if you want to copy an exact closure. You would go to the closure actions and select copy closure and then you can edit the closure from there if needed. </a:t>
            </a:r>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54</a:t>
            </a:fld>
            <a:endParaRPr lang="en-US" dirty="0"/>
          </a:p>
        </p:txBody>
      </p:sp>
    </p:spTree>
    <p:extLst>
      <p:ext uri="{BB962C8B-B14F-4D97-AF65-F5344CB8AC3E}">
        <p14:creationId xmlns:p14="http://schemas.microsoft.com/office/powerpoint/2010/main" val="24175832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0793">
              <a:defRPr/>
            </a:pPr>
            <a:r>
              <a:rPr lang="en-US" sz="1900" dirty="0">
                <a:latin typeface="Calibri" panose="020F0502020204030204" pitchFamily="34" charset="0"/>
                <a:ea typeface="Calibri" panose="020F0502020204030204" pitchFamily="34" charset="0"/>
                <a:cs typeface="Times New Roman" panose="02020603050405020304" pitchFamily="18" charset="0"/>
              </a:rPr>
              <a:t>Once you are all done entering the required information and a facility, you click submit. If you are not ready to submit, you can save the closure as a draft as well. If you are limited approver or full approver, you can select self accept closure and it will be automatically accepted.  This option will only show if you have the authorization to do so. </a:t>
            </a:r>
          </a:p>
          <a:p>
            <a:endParaRPr lang="en-US" dirty="0"/>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55</a:t>
            </a:fld>
            <a:endParaRPr lang="en-US" dirty="0"/>
          </a:p>
        </p:txBody>
      </p:sp>
    </p:spTree>
    <p:extLst>
      <p:ext uri="{BB962C8B-B14F-4D97-AF65-F5344CB8AC3E}">
        <p14:creationId xmlns:p14="http://schemas.microsoft.com/office/powerpoint/2010/main" val="22404664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32"/>
              </a:spcAft>
            </a:pPr>
            <a:r>
              <a:rPr lang="en-US" sz="1900" dirty="0">
                <a:latin typeface="Calibri" panose="020F0502020204030204" pitchFamily="34" charset="0"/>
                <a:ea typeface="Calibri" panose="020F0502020204030204" pitchFamily="34" charset="0"/>
                <a:cs typeface="Times New Roman" panose="02020603050405020304" pitchFamily="18" charset="0"/>
              </a:rPr>
              <a:t>This is a view of the homepage. You will have the capability to filter and sort closures. </a:t>
            </a:r>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56</a:t>
            </a:fld>
            <a:endParaRPr lang="en-US" dirty="0"/>
          </a:p>
        </p:txBody>
      </p:sp>
    </p:spTree>
    <p:extLst>
      <p:ext uri="{BB962C8B-B14F-4D97-AF65-F5344CB8AC3E}">
        <p14:creationId xmlns:p14="http://schemas.microsoft.com/office/powerpoint/2010/main" val="13220177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shows the rules of what users can accept or reject closure requests. System managers and regional managers can do everything in the system, like accept and reject closures.  System Managers can also assign admin privileges. </a:t>
            </a:r>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57</a:t>
            </a:fld>
            <a:endParaRPr lang="en-US" dirty="0"/>
          </a:p>
        </p:txBody>
      </p:sp>
    </p:spTree>
    <p:extLst>
      <p:ext uri="{BB962C8B-B14F-4D97-AF65-F5344CB8AC3E}">
        <p14:creationId xmlns:p14="http://schemas.microsoft.com/office/powerpoint/2010/main" val="30313080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the proper approval authority, to accept a closure you can click accept or check the self accept closure option.  Then you will get a pop-up, are you sure you want to submit and click yes accept and the closure will be accepted. </a:t>
            </a:r>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58</a:t>
            </a:fld>
            <a:endParaRPr lang="en-US" dirty="0"/>
          </a:p>
        </p:txBody>
      </p:sp>
    </p:spTree>
    <p:extLst>
      <p:ext uri="{BB962C8B-B14F-4D97-AF65-F5344CB8AC3E}">
        <p14:creationId xmlns:p14="http://schemas.microsoft.com/office/powerpoint/2010/main" val="14199758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User must “complete” the facility when it is no longer active for it to be removed from the list of closures for closures longer than 14 days.</a:t>
            </a:r>
          </a:p>
          <a:p>
            <a:r>
              <a:rPr lang="en-US" sz="1200" dirty="0"/>
              <a:t>If “Complete All” is selected, this completes the general closure along with all its facilities.</a:t>
            </a:r>
          </a:p>
          <a:p>
            <a:r>
              <a:rPr lang="en-US" sz="1200" dirty="0"/>
              <a:t>If the end date needs to be modified, do this prior to the end date, otherwise the closure can be copied into a new request.</a:t>
            </a:r>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59</a:t>
            </a:fld>
            <a:endParaRPr lang="en-US" dirty="0"/>
          </a:p>
        </p:txBody>
      </p:sp>
    </p:spTree>
    <p:extLst>
      <p:ext uri="{BB962C8B-B14F-4D97-AF65-F5344CB8AC3E}">
        <p14:creationId xmlns:p14="http://schemas.microsoft.com/office/powerpoint/2010/main" val="22987621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0793">
              <a:defRPr/>
            </a:pPr>
            <a:r>
              <a:rPr lang="en-US" sz="1900" dirty="0">
                <a:latin typeface="Calibri" panose="020F0502020204030204" pitchFamily="34" charset="0"/>
                <a:ea typeface="Calibri" panose="020F0502020204030204" pitchFamily="34" charset="0"/>
                <a:cs typeface="Times New Roman" panose="02020603050405020304" pitchFamily="18" charset="0"/>
              </a:rPr>
              <a:t>The Search page offers any type of project, closure status, location or date to be searched. The results can be viewed by map or table view and a CSV file can be downloaded.  You can multi-select closure type or any of the drop downs, search by ID, closure ID or by who entered it. </a:t>
            </a:r>
          </a:p>
          <a:p>
            <a:endParaRPr lang="en-US" dirty="0"/>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Footer Placeholder 4"/>
          <p:cNvSpPr>
            <a:spLocks noGrp="1"/>
          </p:cNvSpPr>
          <p:nvPr>
            <p:ph type="ftr" sz="quarter" idx="4"/>
          </p:nvPr>
        </p:nvSpPr>
        <p:spPr/>
        <p:txBody>
          <a:bodyPr/>
          <a:lstStyle/>
          <a:p>
            <a:r>
              <a:rPr lang="en-US"/>
              <a:t>Wisconsin Department of Transportation</a:t>
            </a:r>
            <a:endParaRPr lang="en-US" dirty="0"/>
          </a:p>
        </p:txBody>
      </p:sp>
      <p:sp>
        <p:nvSpPr>
          <p:cNvPr id="6" name="Slide Number Placeholder 5"/>
          <p:cNvSpPr>
            <a:spLocks noGrp="1"/>
          </p:cNvSpPr>
          <p:nvPr>
            <p:ph type="sldNum" sz="quarter" idx="5"/>
          </p:nvPr>
        </p:nvSpPr>
        <p:spPr/>
        <p:txBody>
          <a:bodyPr/>
          <a:lstStyle/>
          <a:p>
            <a:fld id="{275C5B2A-C6C1-46CD-8323-5F37F4106C05}" type="slidenum">
              <a:rPr lang="en-US" smtClean="0"/>
              <a:t>60</a:t>
            </a:fld>
            <a:endParaRPr lang="en-US" dirty="0"/>
          </a:p>
        </p:txBody>
      </p:sp>
    </p:spTree>
    <p:extLst>
      <p:ext uri="{BB962C8B-B14F-4D97-AF65-F5344CB8AC3E}">
        <p14:creationId xmlns:p14="http://schemas.microsoft.com/office/powerpoint/2010/main" val="38973505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view the closure map to see if there are nearby closures that could impact your closure or that would require coordination with adjacent projects. You can change the dates to look ahead.  You will see the nearby closures listed, so you can also view those closures as well. </a:t>
            </a:r>
          </a:p>
        </p:txBody>
      </p:sp>
      <p:sp>
        <p:nvSpPr>
          <p:cNvPr id="4" name="Header Placeholder 3"/>
          <p:cNvSpPr>
            <a:spLocks noGrp="1"/>
          </p:cNvSpPr>
          <p:nvPr>
            <p:ph type="hdr" sz="quarter"/>
          </p:nvPr>
        </p:nvSpPr>
        <p:spPr/>
        <p:txBody>
          <a:bodyPr/>
          <a:lstStyle/>
          <a:p>
            <a:r>
              <a:rPr lang="en-US"/>
              <a:t>Presentation Title</a:t>
            </a:r>
            <a:endParaRPr lang="en-US" dirty="0"/>
          </a:p>
        </p:txBody>
      </p:sp>
      <p:sp>
        <p:nvSpPr>
          <p:cNvPr id="5" name="Footer Placeholder 4"/>
          <p:cNvSpPr>
            <a:spLocks noGrp="1"/>
          </p:cNvSpPr>
          <p:nvPr>
            <p:ph type="ftr" sz="quarter" idx="4"/>
          </p:nvPr>
        </p:nvSpPr>
        <p:spPr/>
        <p:txBody>
          <a:bodyPr/>
          <a:lstStyle/>
          <a:p>
            <a:r>
              <a:rPr lang="en-US"/>
              <a:t>Wisconsin Department of Transportation</a:t>
            </a:r>
            <a:endParaRPr lang="en-US" dirty="0"/>
          </a:p>
        </p:txBody>
      </p:sp>
      <p:sp>
        <p:nvSpPr>
          <p:cNvPr id="6" name="Slide Number Placeholder 5"/>
          <p:cNvSpPr>
            <a:spLocks noGrp="1"/>
          </p:cNvSpPr>
          <p:nvPr>
            <p:ph type="sldNum" sz="quarter" idx="5"/>
          </p:nvPr>
        </p:nvSpPr>
        <p:spPr/>
        <p:txBody>
          <a:bodyPr/>
          <a:lstStyle/>
          <a:p>
            <a:fld id="{275C5B2A-C6C1-46CD-8323-5F37F4106C05}" type="slidenum">
              <a:rPr lang="en-US" smtClean="0"/>
              <a:t>61</a:t>
            </a:fld>
            <a:endParaRPr lang="en-US" dirty="0"/>
          </a:p>
        </p:txBody>
      </p:sp>
    </p:spTree>
    <p:extLst>
      <p:ext uri="{BB962C8B-B14F-4D97-AF65-F5344CB8AC3E}">
        <p14:creationId xmlns:p14="http://schemas.microsoft.com/office/powerpoint/2010/main" val="23829781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information, including trainings and technical support contacts, visit the Wisconsin Lane Closure System Homepage.</a:t>
            </a:r>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62</a:t>
            </a:fld>
            <a:endParaRPr lang="en-US" dirty="0"/>
          </a:p>
        </p:txBody>
      </p:sp>
    </p:spTree>
    <p:extLst>
      <p:ext uri="{BB962C8B-B14F-4D97-AF65-F5344CB8AC3E}">
        <p14:creationId xmlns:p14="http://schemas.microsoft.com/office/powerpoint/2010/main" val="3946318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let projects or design projects with impacts to an Interstate, US, and/or State Highway</a:t>
            </a:r>
          </a:p>
          <a:p>
            <a:r>
              <a:rPr lang="en-US" dirty="0"/>
              <a:t>Any planned maintenance or permitted restrictions of closures on interstates, US highways, and State highways</a:t>
            </a:r>
          </a:p>
          <a:p>
            <a:r>
              <a:rPr lang="en-US" dirty="0"/>
              <a:t>Major special events</a:t>
            </a:r>
          </a:p>
          <a:p>
            <a:r>
              <a:rPr lang="en-US" dirty="0"/>
              <a:t>Any unplanned, emergency lane closures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Off shoulder work does </a:t>
            </a:r>
            <a:r>
              <a:rPr lang="en-US" u="sng" dirty="0">
                <a:solidFill>
                  <a:schemeClr val="bg1"/>
                </a:solidFill>
              </a:rPr>
              <a:t>not</a:t>
            </a:r>
            <a:r>
              <a:rPr lang="en-US" dirty="0">
                <a:solidFill>
                  <a:schemeClr val="bg1"/>
                </a:solidFill>
              </a:rPr>
              <a:t> need to be entered into LCS</a:t>
            </a:r>
          </a:p>
          <a:p>
            <a:endParaRPr lang="en-US" dirty="0"/>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6</a:t>
            </a:fld>
            <a:endParaRPr lang="en-US" dirty="0"/>
          </a:p>
        </p:txBody>
      </p:sp>
    </p:spTree>
    <p:extLst>
      <p:ext uri="{BB962C8B-B14F-4D97-AF65-F5344CB8AC3E}">
        <p14:creationId xmlns:p14="http://schemas.microsoft.com/office/powerpoint/2010/main" val="4203752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0793">
              <a:defRPr/>
            </a:pPr>
            <a:r>
              <a:rPr lang="en-US" dirty="0"/>
              <a:t>Go to the WisTransPortal system and click on the Wisconsin Lane Closure System</a:t>
            </a:r>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7</a:t>
            </a:fld>
            <a:endParaRPr lang="en-US" dirty="0"/>
          </a:p>
        </p:txBody>
      </p:sp>
    </p:spTree>
    <p:extLst>
      <p:ext uri="{BB962C8B-B14F-4D97-AF65-F5344CB8AC3E}">
        <p14:creationId xmlns:p14="http://schemas.microsoft.com/office/powerpoint/2010/main" val="3769150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100" dirty="0"/>
              <a:t>A user may only enter and act upon a closure of the same type as the user's type.  </a:t>
            </a:r>
          </a:p>
          <a:p>
            <a:r>
              <a:rPr lang="en-US" sz="3100" dirty="0"/>
              <a:t>The user type options in LCS include:</a:t>
            </a:r>
            <a:endParaRPr lang="en-US" sz="2700" dirty="0"/>
          </a:p>
          <a:p>
            <a:pPr lvl="1"/>
            <a:r>
              <a:rPr lang="en-US" sz="2700" dirty="0"/>
              <a:t>Construction – </a:t>
            </a:r>
            <a:r>
              <a:rPr lang="en-US" sz="2700" b="1" dirty="0"/>
              <a:t>must</a:t>
            </a:r>
            <a:r>
              <a:rPr lang="en-US" sz="2700" dirty="0"/>
              <a:t> have a WisDOT Project ID</a:t>
            </a:r>
          </a:p>
          <a:p>
            <a:pPr lvl="1"/>
            <a:r>
              <a:rPr lang="en-US" sz="2700" dirty="0"/>
              <a:t>Maintenance – maintenance work required by state/county/local</a:t>
            </a:r>
          </a:p>
          <a:p>
            <a:pPr lvl="1"/>
            <a:r>
              <a:rPr lang="en-US" sz="2700" dirty="0"/>
              <a:t>Permit – </a:t>
            </a:r>
            <a:r>
              <a:rPr lang="en-US" sz="2700" b="1" dirty="0"/>
              <a:t>must</a:t>
            </a:r>
            <a:r>
              <a:rPr lang="en-US" sz="2700" dirty="0"/>
              <a:t> have a permit number</a:t>
            </a:r>
            <a:endParaRPr lang="en-US" sz="310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Narrow" panose="020B0606020202030204" pitchFamily="34" charset="0"/>
              </a:rPr>
              <a:t>For example, if a user is entered in the system as ‘Maintenance’, then they can only request Maintenance closures. </a:t>
            </a:r>
          </a:p>
          <a:p>
            <a:endParaRPr lang="en-US" dirty="0"/>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8</a:t>
            </a:fld>
            <a:endParaRPr lang="en-US" dirty="0"/>
          </a:p>
        </p:txBody>
      </p:sp>
    </p:spTree>
    <p:extLst>
      <p:ext uri="{BB962C8B-B14F-4D97-AF65-F5344CB8AC3E}">
        <p14:creationId xmlns:p14="http://schemas.microsoft.com/office/powerpoint/2010/main" val="3498295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0793">
              <a:defRPr/>
            </a:pPr>
            <a:r>
              <a:rPr lang="en-US" dirty="0"/>
              <a:t>Based on the user types just described, you would select the one that best fits your request, construction, maintenance or permit when requesting access. </a:t>
            </a:r>
          </a:p>
        </p:txBody>
      </p:sp>
      <p:sp>
        <p:nvSpPr>
          <p:cNvPr id="4" name="Header Placeholder 3"/>
          <p:cNvSpPr>
            <a:spLocks noGrp="1"/>
          </p:cNvSpPr>
          <p:nvPr>
            <p:ph type="hdr" sz="quarter" idx="10"/>
          </p:nvPr>
        </p:nvSpPr>
        <p:spPr/>
        <p:txBody>
          <a:bodyPr/>
          <a:lstStyle/>
          <a:p>
            <a:r>
              <a:rPr lang="en-US" dirty="0"/>
              <a:t>Presentation Title</a:t>
            </a:r>
          </a:p>
        </p:txBody>
      </p:sp>
      <p:sp>
        <p:nvSpPr>
          <p:cNvPr id="5" name="Footer Placeholder 4"/>
          <p:cNvSpPr>
            <a:spLocks noGrp="1"/>
          </p:cNvSpPr>
          <p:nvPr>
            <p:ph type="ftr" sz="quarter" idx="11"/>
          </p:nvPr>
        </p:nvSpPr>
        <p:spPr/>
        <p:txBody>
          <a:bodyPr/>
          <a:lstStyle/>
          <a:p>
            <a:r>
              <a:rPr lang="en-US" dirty="0"/>
              <a:t>Wisconsin Department of Transportation</a:t>
            </a:r>
          </a:p>
        </p:txBody>
      </p:sp>
      <p:sp>
        <p:nvSpPr>
          <p:cNvPr id="6" name="Slide Number Placeholder 5"/>
          <p:cNvSpPr>
            <a:spLocks noGrp="1"/>
          </p:cNvSpPr>
          <p:nvPr>
            <p:ph type="sldNum" sz="quarter" idx="12"/>
          </p:nvPr>
        </p:nvSpPr>
        <p:spPr/>
        <p:txBody>
          <a:bodyPr/>
          <a:lstStyle/>
          <a:p>
            <a:fld id="{275C5B2A-C6C1-46CD-8323-5F37F4106C05}" type="slidenum">
              <a:rPr lang="en-US" smtClean="0"/>
              <a:t>9</a:t>
            </a:fld>
            <a:endParaRPr lang="en-US" dirty="0"/>
          </a:p>
        </p:txBody>
      </p:sp>
    </p:spTree>
    <p:extLst>
      <p:ext uri="{BB962C8B-B14F-4D97-AF65-F5344CB8AC3E}">
        <p14:creationId xmlns:p14="http://schemas.microsoft.com/office/powerpoint/2010/main" val="602449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mall two logos and multiple lines - blue">
    <p:spTree>
      <p:nvGrpSpPr>
        <p:cNvPr id="1" name=""/>
        <p:cNvGrpSpPr/>
        <p:nvPr/>
      </p:nvGrpSpPr>
      <p:grpSpPr>
        <a:xfrm>
          <a:off x="0" y="0"/>
          <a:ext cx="0" cy="0"/>
          <a:chOff x="0" y="0"/>
          <a:chExt cx="0" cy="0"/>
        </a:xfrm>
      </p:grpSpPr>
      <p:sp>
        <p:nvSpPr>
          <p:cNvPr id="12" name="Text Placeholder 8">
            <a:extLst>
              <a:ext uri="{FF2B5EF4-FFF2-40B4-BE49-F238E27FC236}">
                <a16:creationId xmlns:a16="http://schemas.microsoft.com/office/drawing/2014/main" id="{C17704C9-2248-40AD-8B76-4C21771460A1}"/>
              </a:ext>
            </a:extLst>
          </p:cNvPr>
          <p:cNvSpPr>
            <a:spLocks noGrp="1"/>
          </p:cNvSpPr>
          <p:nvPr>
            <p:ph type="body" sz="quarter" idx="10" hasCustomPrompt="1"/>
          </p:nvPr>
        </p:nvSpPr>
        <p:spPr>
          <a:xfrm>
            <a:off x="609600" y="525296"/>
            <a:ext cx="10972800" cy="2325813"/>
          </a:xfrm>
          <a:prstGeom prst="rect">
            <a:avLst/>
          </a:prstGeom>
        </p:spPr>
        <p:txBody>
          <a:bodyPr/>
          <a:lstStyle>
            <a:lvl1pPr marL="0" indent="0" algn="ctr">
              <a:lnSpc>
                <a:spcPts val="5800"/>
              </a:lnSpc>
              <a:spcBef>
                <a:spcPts val="0"/>
              </a:spcBef>
              <a:buNone/>
              <a:defRPr sz="5800" b="1">
                <a:solidFill>
                  <a:schemeClr val="bg1"/>
                </a:solidFill>
                <a:latin typeface="Arial Narrow" panose="020B0606020202030204" pitchFamily="34" charset="0"/>
              </a:defRPr>
            </a:lvl1pPr>
          </a:lstStyle>
          <a:p>
            <a:pPr lvl="0"/>
            <a:r>
              <a:rPr lang="en-US" dirty="0"/>
              <a:t>Presentation title line 1</a:t>
            </a:r>
            <a:br>
              <a:rPr lang="en-US" dirty="0"/>
            </a:br>
            <a:r>
              <a:rPr lang="en-US" dirty="0"/>
              <a:t>Line 2 optional</a:t>
            </a:r>
          </a:p>
        </p:txBody>
      </p:sp>
      <p:sp>
        <p:nvSpPr>
          <p:cNvPr id="13" name="Text Placeholder 8">
            <a:extLst>
              <a:ext uri="{FF2B5EF4-FFF2-40B4-BE49-F238E27FC236}">
                <a16:creationId xmlns:a16="http://schemas.microsoft.com/office/drawing/2014/main" id="{77155724-E905-445E-AC3A-818472EA3CFA}"/>
              </a:ext>
            </a:extLst>
          </p:cNvPr>
          <p:cNvSpPr>
            <a:spLocks noGrp="1"/>
          </p:cNvSpPr>
          <p:nvPr>
            <p:ph type="body" sz="quarter" idx="11" hasCustomPrompt="1"/>
          </p:nvPr>
        </p:nvSpPr>
        <p:spPr>
          <a:xfrm>
            <a:off x="609600" y="3354708"/>
            <a:ext cx="10972800" cy="1762044"/>
          </a:xfrm>
          <a:prstGeom prst="rect">
            <a:avLst/>
          </a:prstGeom>
        </p:spPr>
        <p:txBody>
          <a:bodyPr/>
          <a:lstStyle>
            <a:lvl1pPr marL="0" indent="0" algn="ctr">
              <a:lnSpc>
                <a:spcPts val="2700"/>
              </a:lnSpc>
              <a:spcBef>
                <a:spcPts val="0"/>
              </a:spcBef>
              <a:buNone/>
              <a:defRPr sz="2900" b="0">
                <a:solidFill>
                  <a:schemeClr val="bg1"/>
                </a:solidFill>
                <a:latin typeface="Arial Narrow" panose="020B0606020202030204" pitchFamily="34" charset="0"/>
              </a:defRPr>
            </a:lvl1pPr>
          </a:lstStyle>
          <a:p>
            <a:pPr lvl="0"/>
            <a:r>
              <a:rPr lang="en-US" dirty="0"/>
              <a:t>Name of conference or event</a:t>
            </a:r>
            <a:br>
              <a:rPr lang="en-US" dirty="0"/>
            </a:br>
            <a:r>
              <a:rPr lang="en-US" dirty="0"/>
              <a:t>Location, City, State</a:t>
            </a:r>
          </a:p>
        </p:txBody>
      </p:sp>
      <p:sp>
        <p:nvSpPr>
          <p:cNvPr id="14" name="Text Placeholder 12">
            <a:extLst>
              <a:ext uri="{FF2B5EF4-FFF2-40B4-BE49-F238E27FC236}">
                <a16:creationId xmlns:a16="http://schemas.microsoft.com/office/drawing/2014/main" id="{7A0048D5-6AFE-4260-8627-CDED70F43885}"/>
              </a:ext>
            </a:extLst>
          </p:cNvPr>
          <p:cNvSpPr>
            <a:spLocks noGrp="1"/>
          </p:cNvSpPr>
          <p:nvPr>
            <p:ph type="body" sz="quarter" idx="12" hasCustomPrompt="1"/>
          </p:nvPr>
        </p:nvSpPr>
        <p:spPr>
          <a:xfrm>
            <a:off x="609600" y="2548668"/>
            <a:ext cx="10972800" cy="661481"/>
          </a:xfrm>
          <a:prstGeom prst="rect">
            <a:avLst/>
          </a:prstGeom>
        </p:spPr>
        <p:txBody>
          <a:bodyPr/>
          <a:lstStyle>
            <a:lvl1pPr marL="0" indent="0" algn="ctr">
              <a:buNone/>
              <a:defRPr lang="en-US" sz="4000" b="0" dirty="0">
                <a:solidFill>
                  <a:srgbClr val="FFD966"/>
                </a:solidFill>
                <a:latin typeface="Arial Narrow" panose="020B0606020202030204" pitchFamily="34" charset="0"/>
              </a:defRPr>
            </a:lvl1pPr>
          </a:lstStyle>
          <a:p>
            <a:pPr lvl="0"/>
            <a:r>
              <a:rPr lang="en-US" dirty="0"/>
              <a:t>Title of presenter</a:t>
            </a:r>
          </a:p>
        </p:txBody>
      </p:sp>
      <p:sp>
        <p:nvSpPr>
          <p:cNvPr id="15" name="Text Placeholder 12">
            <a:extLst>
              <a:ext uri="{FF2B5EF4-FFF2-40B4-BE49-F238E27FC236}">
                <a16:creationId xmlns:a16="http://schemas.microsoft.com/office/drawing/2014/main" id="{E4D34EF8-7796-4C9C-B15B-CCB1C63239F7}"/>
              </a:ext>
            </a:extLst>
          </p:cNvPr>
          <p:cNvSpPr>
            <a:spLocks noGrp="1"/>
          </p:cNvSpPr>
          <p:nvPr>
            <p:ph type="body" sz="quarter" idx="13" hasCustomPrompt="1"/>
          </p:nvPr>
        </p:nvSpPr>
        <p:spPr>
          <a:xfrm>
            <a:off x="609600" y="2022831"/>
            <a:ext cx="10972800" cy="736600"/>
          </a:xfrm>
          <a:prstGeom prst="rect">
            <a:avLst/>
          </a:prstGeom>
        </p:spPr>
        <p:txBody>
          <a:bodyPr/>
          <a:lstStyle>
            <a:lvl1pPr marL="0" indent="0" algn="ctr">
              <a:buNone/>
              <a:defRPr lang="en-US" sz="4700" b="1" dirty="0">
                <a:solidFill>
                  <a:srgbClr val="FFD966"/>
                </a:solidFill>
                <a:latin typeface="Arial Narrow" panose="020B0606020202030204" pitchFamily="34" charset="0"/>
              </a:defRPr>
            </a:lvl1pPr>
          </a:lstStyle>
          <a:p>
            <a:pPr lvl="0"/>
            <a:r>
              <a:rPr lang="en-US" dirty="0"/>
              <a:t>Name of presenter</a:t>
            </a:r>
          </a:p>
        </p:txBody>
      </p:sp>
      <p:sp>
        <p:nvSpPr>
          <p:cNvPr id="16" name="Text Placeholder 12">
            <a:extLst>
              <a:ext uri="{FF2B5EF4-FFF2-40B4-BE49-F238E27FC236}">
                <a16:creationId xmlns:a16="http://schemas.microsoft.com/office/drawing/2014/main" id="{06B2D8AE-8AD5-42F4-B90C-94190CD83F4B}"/>
              </a:ext>
            </a:extLst>
          </p:cNvPr>
          <p:cNvSpPr>
            <a:spLocks noGrp="1"/>
          </p:cNvSpPr>
          <p:nvPr>
            <p:ph type="body" sz="quarter" idx="14" hasCustomPrompt="1"/>
          </p:nvPr>
        </p:nvSpPr>
        <p:spPr>
          <a:xfrm>
            <a:off x="609600" y="4276416"/>
            <a:ext cx="10972800" cy="736600"/>
          </a:xfrm>
          <a:prstGeom prst="rect">
            <a:avLst/>
          </a:prstGeom>
        </p:spPr>
        <p:txBody>
          <a:bodyPr/>
          <a:lstStyle>
            <a:lvl1pPr marL="0" indent="0" algn="ctr">
              <a:buNone/>
              <a:defRPr lang="en-US" sz="2500" b="1" dirty="0">
                <a:solidFill>
                  <a:srgbClr val="FFD966"/>
                </a:solidFill>
                <a:latin typeface="Arial Narrow" panose="020B0606020202030204" pitchFamily="34" charset="0"/>
              </a:defRPr>
            </a:lvl1pPr>
          </a:lstStyle>
          <a:p>
            <a:pPr lvl="0"/>
            <a:r>
              <a:rPr lang="en-US" dirty="0"/>
              <a:t>Month Day, Year</a:t>
            </a:r>
          </a:p>
        </p:txBody>
      </p:sp>
      <p:sp>
        <p:nvSpPr>
          <p:cNvPr id="20" name="Picture Placeholder 19">
            <a:extLst>
              <a:ext uri="{FF2B5EF4-FFF2-40B4-BE49-F238E27FC236}">
                <a16:creationId xmlns:a16="http://schemas.microsoft.com/office/drawing/2014/main" id="{ADEBFB67-53D0-49D1-9AA3-20F0462282DB}"/>
              </a:ext>
            </a:extLst>
          </p:cNvPr>
          <p:cNvSpPr>
            <a:spLocks noGrp="1"/>
          </p:cNvSpPr>
          <p:nvPr>
            <p:ph type="pic" sz="quarter" idx="15" hasCustomPrompt="1"/>
          </p:nvPr>
        </p:nvSpPr>
        <p:spPr>
          <a:xfrm>
            <a:off x="4578021" y="5261311"/>
            <a:ext cx="1371600" cy="1371600"/>
          </a:xfrm>
          <a:prstGeom prst="rect">
            <a:avLst/>
          </a:prstGeom>
        </p:spPr>
        <p:txBody>
          <a:bodyPr/>
          <a:lstStyle>
            <a:lvl1pPr marL="0" indent="0">
              <a:buNone/>
              <a:defRPr sz="1800"/>
            </a:lvl1pPr>
          </a:lstStyle>
          <a:p>
            <a:r>
              <a:rPr lang="en-US" dirty="0"/>
              <a:t>WisDOT Logo here</a:t>
            </a:r>
          </a:p>
        </p:txBody>
      </p:sp>
      <p:sp>
        <p:nvSpPr>
          <p:cNvPr id="10" name="Picture Placeholder 19">
            <a:extLst>
              <a:ext uri="{FF2B5EF4-FFF2-40B4-BE49-F238E27FC236}">
                <a16:creationId xmlns:a16="http://schemas.microsoft.com/office/drawing/2014/main" id="{6DC4AE82-0302-431F-A0ED-13D1C791795D}"/>
              </a:ext>
            </a:extLst>
          </p:cNvPr>
          <p:cNvSpPr>
            <a:spLocks noGrp="1"/>
          </p:cNvSpPr>
          <p:nvPr>
            <p:ph type="pic" sz="quarter" idx="16" hasCustomPrompt="1"/>
          </p:nvPr>
        </p:nvSpPr>
        <p:spPr>
          <a:xfrm>
            <a:off x="6471672" y="5261311"/>
            <a:ext cx="1371600" cy="1371600"/>
          </a:xfrm>
          <a:prstGeom prst="rect">
            <a:avLst/>
          </a:prstGeom>
        </p:spPr>
        <p:txBody>
          <a:bodyPr/>
          <a:lstStyle>
            <a:lvl1pPr marL="0" indent="0">
              <a:buNone/>
              <a:defRPr sz="1800"/>
            </a:lvl1pPr>
          </a:lstStyle>
          <a:p>
            <a:r>
              <a:rPr lang="en-US" dirty="0"/>
              <a:t>Logo 2 here</a:t>
            </a:r>
          </a:p>
        </p:txBody>
      </p:sp>
    </p:spTree>
    <p:extLst>
      <p:ext uri="{BB962C8B-B14F-4D97-AF65-F5344CB8AC3E}">
        <p14:creationId xmlns:p14="http://schemas.microsoft.com/office/powerpoint/2010/main" val="2773089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xample: Subhead and Bullets">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94360" y="594360"/>
            <a:ext cx="10972800" cy="1270528"/>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dirty="0"/>
              <a:t>Example: subhead and bullets</a:t>
            </a:r>
            <a:br>
              <a:rPr lang="en-US" dirty="0"/>
            </a:br>
            <a:r>
              <a:rPr lang="en-US" dirty="0"/>
              <a:t>Click here to edit headline</a:t>
            </a:r>
          </a:p>
        </p:txBody>
      </p:sp>
      <p:sp>
        <p:nvSpPr>
          <p:cNvPr id="5" name="Text Placeholder 2"/>
          <p:cNvSpPr>
            <a:spLocks noGrp="1"/>
          </p:cNvSpPr>
          <p:nvPr>
            <p:ph type="body" idx="1" hasCustomPrompt="1"/>
          </p:nvPr>
        </p:nvSpPr>
        <p:spPr>
          <a:xfrm>
            <a:off x="594360" y="1930401"/>
            <a:ext cx="10972800" cy="457200"/>
          </a:xfrm>
          <a:prstGeom prst="rect">
            <a:avLst/>
          </a:prstGeom>
        </p:spPr>
        <p:txBody>
          <a:bodyPr anchor="t" anchorCtr="0"/>
          <a:lstStyle>
            <a:lvl1pPr marL="0" indent="0" algn="ctr">
              <a:lnSpc>
                <a:spcPts val="3400"/>
              </a:lnSpc>
              <a:spcBef>
                <a:spcPts val="0"/>
              </a:spcBef>
              <a:buNone/>
              <a:defRPr sz="3600" b="1">
                <a:solidFill>
                  <a:srgbClr val="802F2D"/>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subhead</a:t>
            </a:r>
          </a:p>
        </p:txBody>
      </p:sp>
      <p:sp>
        <p:nvSpPr>
          <p:cNvPr id="6" name="Content Placeholder 2"/>
          <p:cNvSpPr>
            <a:spLocks noGrp="1"/>
          </p:cNvSpPr>
          <p:nvPr>
            <p:ph idx="13" hasCustomPrompt="1"/>
          </p:nvPr>
        </p:nvSpPr>
        <p:spPr>
          <a:xfrm>
            <a:off x="594360" y="2743200"/>
            <a:ext cx="10972800" cy="2991775"/>
          </a:xfrm>
          <a:prstGeom prst="rect">
            <a:avLst/>
          </a:prstGeom>
        </p:spPr>
        <p:txBody>
          <a:bodyPr/>
          <a:lstStyle>
            <a:lvl1pPr>
              <a:defRPr sz="3200" baseline="0">
                <a:solidFill>
                  <a:srgbClr val="00416A"/>
                </a:solidFill>
                <a:latin typeface="Arial Narrow" panose="020B0606020202030204" pitchFamily="34" charset="0"/>
              </a:defRPr>
            </a:lvl1pPr>
            <a:lvl2pPr marL="685800" indent="-228600">
              <a:buFont typeface="Wingdings" panose="05000000000000000000" pitchFamily="2" charset="2"/>
              <a:buChar char="§"/>
              <a:defRPr sz="2800" baseline="0">
                <a:solidFill>
                  <a:srgbClr val="802F2D"/>
                </a:solidFill>
                <a:latin typeface="Arial Narrow" panose="020B0606020202030204" pitchFamily="34" charset="0"/>
              </a:defRPr>
            </a:lvl2pPr>
            <a:lvl3pPr>
              <a:defRPr sz="2400" baseline="0">
                <a:solidFill>
                  <a:srgbClr val="00416A"/>
                </a:solidFill>
                <a:latin typeface="Arial Narrow" panose="020B0606020202030204" pitchFamily="34" charset="0"/>
              </a:defRPr>
            </a:lvl3pPr>
            <a:lvl4pPr marL="1657350" indent="-285750">
              <a:buFont typeface="Wingdings" panose="05000000000000000000" pitchFamily="2" charset="2"/>
              <a:buChar char="§"/>
              <a:defRPr sz="2200" baseline="0">
                <a:solidFill>
                  <a:srgbClr val="802F2D"/>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bullet 1</a:t>
            </a:r>
          </a:p>
          <a:p>
            <a:pPr lvl="1"/>
            <a:r>
              <a:rPr lang="en-US" dirty="0"/>
              <a:t>Click here to edit bullet 2</a:t>
            </a:r>
          </a:p>
          <a:p>
            <a:pPr lvl="2"/>
            <a:r>
              <a:rPr lang="en-US" dirty="0"/>
              <a:t>Click here to edit bullet 3</a:t>
            </a:r>
          </a:p>
          <a:p>
            <a:pPr lvl="3"/>
            <a:r>
              <a:rPr lang="en-US" dirty="0"/>
              <a:t>Click here to edit bullet 4</a:t>
            </a:r>
          </a:p>
        </p:txBody>
      </p:sp>
    </p:spTree>
    <p:extLst>
      <p:ext uri="{BB962C8B-B14F-4D97-AF65-F5344CB8AC3E}">
        <p14:creationId xmlns:p14="http://schemas.microsoft.com/office/powerpoint/2010/main" val="3035851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xample subhead and paragraph">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94360" y="594360"/>
            <a:ext cx="10972800" cy="1270528"/>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dirty="0"/>
              <a:t>Example: subhead and paragraph</a:t>
            </a:r>
            <a:br>
              <a:rPr lang="en-US" dirty="0"/>
            </a:br>
            <a:r>
              <a:rPr lang="en-US" dirty="0"/>
              <a:t>Click here to edit headline</a:t>
            </a:r>
          </a:p>
        </p:txBody>
      </p:sp>
      <p:sp>
        <p:nvSpPr>
          <p:cNvPr id="4" name="Text Placeholder 2"/>
          <p:cNvSpPr>
            <a:spLocks noGrp="1"/>
          </p:cNvSpPr>
          <p:nvPr>
            <p:ph type="body" idx="1" hasCustomPrompt="1"/>
          </p:nvPr>
        </p:nvSpPr>
        <p:spPr>
          <a:xfrm>
            <a:off x="594360" y="1930401"/>
            <a:ext cx="10972800" cy="457200"/>
          </a:xfrm>
          <a:prstGeom prst="rect">
            <a:avLst/>
          </a:prstGeom>
        </p:spPr>
        <p:txBody>
          <a:bodyPr anchor="t" anchorCtr="0"/>
          <a:lstStyle>
            <a:lvl1pPr marL="0" indent="0" algn="ctr">
              <a:lnSpc>
                <a:spcPts val="3400"/>
              </a:lnSpc>
              <a:spcBef>
                <a:spcPts val="0"/>
              </a:spcBef>
              <a:buNone/>
              <a:defRPr sz="3600" b="1">
                <a:solidFill>
                  <a:srgbClr val="802F2D"/>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subhead</a:t>
            </a:r>
          </a:p>
        </p:txBody>
      </p:sp>
      <p:sp>
        <p:nvSpPr>
          <p:cNvPr id="5" name="Content Placeholder 2"/>
          <p:cNvSpPr>
            <a:spLocks noGrp="1"/>
          </p:cNvSpPr>
          <p:nvPr>
            <p:ph idx="13" hasCustomPrompt="1"/>
          </p:nvPr>
        </p:nvSpPr>
        <p:spPr>
          <a:xfrm>
            <a:off x="594360" y="2743201"/>
            <a:ext cx="10972800" cy="3055172"/>
          </a:xfrm>
          <a:prstGeom prst="rect">
            <a:avLst/>
          </a:prstGeom>
        </p:spPr>
        <p:txBody>
          <a:bodyPr/>
          <a:lstStyle>
            <a:lvl1pPr marL="0" indent="0">
              <a:lnSpc>
                <a:spcPts val="3100"/>
              </a:lnSpc>
              <a:buNone/>
              <a:defRPr baseline="0">
                <a:solidFill>
                  <a:srgbClr val="00416A"/>
                </a:solidFill>
                <a:latin typeface="Arial Narrow" panose="020B0606020202030204" pitchFamily="34" charset="0"/>
              </a:defRPr>
            </a:lvl1pPr>
            <a:lvl2pPr>
              <a:defRPr baseline="0">
                <a:solidFill>
                  <a:srgbClr val="DCC070"/>
                </a:solidFill>
                <a:latin typeface="Arial Narrow" panose="020B0606020202030204" pitchFamily="34" charset="0"/>
              </a:defRPr>
            </a:lvl2pPr>
            <a:lvl3pPr>
              <a:defRPr baseline="0">
                <a:solidFill>
                  <a:schemeClr val="bg1"/>
                </a:solidFill>
                <a:latin typeface="Arial Narrow" panose="020B0606020202030204" pitchFamily="34" charset="0"/>
              </a:defRPr>
            </a:lvl3pPr>
            <a:lvl4pPr>
              <a:defRPr baseline="0">
                <a:solidFill>
                  <a:srgbClr val="FFC000"/>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paragraph.</a:t>
            </a:r>
          </a:p>
        </p:txBody>
      </p:sp>
    </p:spTree>
    <p:extLst>
      <p:ext uri="{BB962C8B-B14F-4D97-AF65-F5344CB8AC3E}">
        <p14:creationId xmlns:p14="http://schemas.microsoft.com/office/powerpoint/2010/main" val="61343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135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388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49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dot logo and title - gra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BE22464-4249-47EE-8C46-E5FB0B52F4F7}"/>
              </a:ext>
            </a:extLst>
          </p:cNvPr>
          <p:cNvSpPr>
            <a:spLocks noGrp="1"/>
          </p:cNvSpPr>
          <p:nvPr>
            <p:ph type="title" hasCustomPrompt="1"/>
          </p:nvPr>
        </p:nvSpPr>
        <p:spPr>
          <a:xfrm>
            <a:off x="594360" y="4284621"/>
            <a:ext cx="10972800" cy="1270528"/>
          </a:xfrm>
          <a:prstGeom prst="rect">
            <a:avLst/>
          </a:prstGeom>
        </p:spPr>
        <p:txBody>
          <a:bodyPr anchor="ctr" anchorCtr="0"/>
          <a:lstStyle>
            <a:lvl1pPr algn="ctr">
              <a:lnSpc>
                <a:spcPts val="6500"/>
              </a:lnSpc>
              <a:defRPr sz="6300" b="1" baseline="0">
                <a:solidFill>
                  <a:srgbClr val="1E384B"/>
                </a:solidFill>
                <a:latin typeface="Arial Narrow" panose="020B0606020202030204" pitchFamily="34" charset="0"/>
              </a:defRPr>
            </a:lvl1pPr>
          </a:lstStyle>
          <a:p>
            <a:pPr>
              <a:lnSpc>
                <a:spcPts val="6200"/>
              </a:lnSpc>
            </a:pPr>
            <a:r>
              <a:rPr lang="en-US" dirty="0"/>
              <a:t>Presentation title line 1</a:t>
            </a:r>
            <a:br>
              <a:rPr lang="en-US" dirty="0"/>
            </a:br>
            <a:r>
              <a:rPr lang="en-US" dirty="0"/>
              <a:t>Line 2 optional</a:t>
            </a:r>
          </a:p>
        </p:txBody>
      </p:sp>
    </p:spTree>
    <p:extLst>
      <p:ext uri="{BB962C8B-B14F-4D97-AF65-F5344CB8AC3E}">
        <p14:creationId xmlns:p14="http://schemas.microsoft.com/office/powerpoint/2010/main" val="3917468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mall dot logo with multiple lines gray">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2B5A80C0-2936-4233-A672-2BB6377C006D}"/>
              </a:ext>
            </a:extLst>
          </p:cNvPr>
          <p:cNvSpPr>
            <a:spLocks noGrp="1"/>
          </p:cNvSpPr>
          <p:nvPr>
            <p:ph type="body" sz="quarter" idx="10" hasCustomPrompt="1"/>
          </p:nvPr>
        </p:nvSpPr>
        <p:spPr>
          <a:xfrm>
            <a:off x="609600" y="2130359"/>
            <a:ext cx="10972800" cy="2325813"/>
          </a:xfrm>
          <a:prstGeom prst="rect">
            <a:avLst/>
          </a:prstGeom>
        </p:spPr>
        <p:txBody>
          <a:bodyPr/>
          <a:lstStyle>
            <a:lvl1pPr marL="0" indent="0" algn="ctr">
              <a:lnSpc>
                <a:spcPts val="5800"/>
              </a:lnSpc>
              <a:spcBef>
                <a:spcPts val="0"/>
              </a:spcBef>
              <a:buNone/>
              <a:defRPr sz="5800" b="1">
                <a:solidFill>
                  <a:srgbClr val="1E384B"/>
                </a:solidFill>
                <a:latin typeface="Arial Narrow" panose="020B0606020202030204" pitchFamily="34" charset="0"/>
              </a:defRPr>
            </a:lvl1pPr>
          </a:lstStyle>
          <a:p>
            <a:pPr lvl="0"/>
            <a:r>
              <a:rPr lang="en-US" dirty="0"/>
              <a:t>Presentation title line 1</a:t>
            </a:r>
            <a:br>
              <a:rPr lang="en-US" dirty="0"/>
            </a:br>
            <a:r>
              <a:rPr lang="en-US" dirty="0"/>
              <a:t>Line 2 optional</a:t>
            </a:r>
          </a:p>
        </p:txBody>
      </p:sp>
      <p:sp>
        <p:nvSpPr>
          <p:cNvPr id="3" name="Text Placeholder 8">
            <a:extLst>
              <a:ext uri="{FF2B5EF4-FFF2-40B4-BE49-F238E27FC236}">
                <a16:creationId xmlns:a16="http://schemas.microsoft.com/office/drawing/2014/main" id="{266BE8CF-B468-4EF8-860F-7D4ACD853DB6}"/>
              </a:ext>
            </a:extLst>
          </p:cNvPr>
          <p:cNvSpPr>
            <a:spLocks noGrp="1"/>
          </p:cNvSpPr>
          <p:nvPr>
            <p:ph type="body" sz="quarter" idx="11" hasCustomPrompt="1"/>
          </p:nvPr>
        </p:nvSpPr>
        <p:spPr>
          <a:xfrm>
            <a:off x="609600" y="4901403"/>
            <a:ext cx="10972800" cy="1762044"/>
          </a:xfrm>
          <a:prstGeom prst="rect">
            <a:avLst/>
          </a:prstGeom>
        </p:spPr>
        <p:txBody>
          <a:bodyPr/>
          <a:lstStyle>
            <a:lvl1pPr marL="0" indent="0" algn="ctr">
              <a:lnSpc>
                <a:spcPts val="2700"/>
              </a:lnSpc>
              <a:spcBef>
                <a:spcPts val="0"/>
              </a:spcBef>
              <a:buNone/>
              <a:defRPr sz="2900" b="0">
                <a:solidFill>
                  <a:srgbClr val="1E384B"/>
                </a:solidFill>
                <a:latin typeface="Arial Narrow" panose="020B0606020202030204" pitchFamily="34" charset="0"/>
              </a:defRPr>
            </a:lvl1pPr>
          </a:lstStyle>
          <a:p>
            <a:pPr lvl="0"/>
            <a:r>
              <a:rPr lang="en-US" dirty="0"/>
              <a:t>Name of conference or event</a:t>
            </a:r>
            <a:br>
              <a:rPr lang="en-US" dirty="0"/>
            </a:br>
            <a:r>
              <a:rPr lang="en-US" dirty="0"/>
              <a:t>Location, City, State</a:t>
            </a:r>
          </a:p>
        </p:txBody>
      </p:sp>
      <p:sp>
        <p:nvSpPr>
          <p:cNvPr id="4" name="Text Placeholder 12">
            <a:extLst>
              <a:ext uri="{FF2B5EF4-FFF2-40B4-BE49-F238E27FC236}">
                <a16:creationId xmlns:a16="http://schemas.microsoft.com/office/drawing/2014/main" id="{05359CCF-BDFE-4AA7-B8BB-1EB162C39CB1}"/>
              </a:ext>
            </a:extLst>
          </p:cNvPr>
          <p:cNvSpPr>
            <a:spLocks noGrp="1"/>
          </p:cNvSpPr>
          <p:nvPr>
            <p:ph type="body" sz="quarter" idx="12" hasCustomPrompt="1"/>
          </p:nvPr>
        </p:nvSpPr>
        <p:spPr>
          <a:xfrm>
            <a:off x="609600" y="4153731"/>
            <a:ext cx="10972800" cy="661481"/>
          </a:xfrm>
          <a:prstGeom prst="rect">
            <a:avLst/>
          </a:prstGeom>
        </p:spPr>
        <p:txBody>
          <a:bodyPr/>
          <a:lstStyle>
            <a:lvl1pPr marL="0" indent="0" algn="ctr">
              <a:buNone/>
              <a:defRPr lang="en-US" sz="4000" b="0" dirty="0">
                <a:solidFill>
                  <a:srgbClr val="802F2D"/>
                </a:solidFill>
                <a:latin typeface="Arial Narrow" panose="020B0606020202030204" pitchFamily="34" charset="0"/>
              </a:defRPr>
            </a:lvl1pPr>
          </a:lstStyle>
          <a:p>
            <a:pPr lvl="0"/>
            <a:r>
              <a:rPr lang="en-US" dirty="0"/>
              <a:t>Title of presenter</a:t>
            </a:r>
          </a:p>
        </p:txBody>
      </p:sp>
      <p:sp>
        <p:nvSpPr>
          <p:cNvPr id="5" name="Text Placeholder 12">
            <a:extLst>
              <a:ext uri="{FF2B5EF4-FFF2-40B4-BE49-F238E27FC236}">
                <a16:creationId xmlns:a16="http://schemas.microsoft.com/office/drawing/2014/main" id="{48BD4242-B30B-4DB6-A404-D48B80B58007}"/>
              </a:ext>
            </a:extLst>
          </p:cNvPr>
          <p:cNvSpPr>
            <a:spLocks noGrp="1"/>
          </p:cNvSpPr>
          <p:nvPr>
            <p:ph type="body" sz="quarter" idx="13" hasCustomPrompt="1"/>
          </p:nvPr>
        </p:nvSpPr>
        <p:spPr>
          <a:xfrm>
            <a:off x="609600" y="3618166"/>
            <a:ext cx="10972800" cy="736600"/>
          </a:xfrm>
          <a:prstGeom prst="rect">
            <a:avLst/>
          </a:prstGeom>
        </p:spPr>
        <p:txBody>
          <a:bodyPr/>
          <a:lstStyle>
            <a:lvl1pPr marL="0" indent="0" algn="ctr">
              <a:buNone/>
              <a:defRPr lang="en-US" sz="4700" b="1" dirty="0">
                <a:solidFill>
                  <a:srgbClr val="802F2D"/>
                </a:solidFill>
                <a:latin typeface="Arial Narrow" panose="020B0606020202030204" pitchFamily="34" charset="0"/>
              </a:defRPr>
            </a:lvl1pPr>
          </a:lstStyle>
          <a:p>
            <a:pPr lvl="0"/>
            <a:r>
              <a:rPr lang="en-US" dirty="0"/>
              <a:t>Name of presenter</a:t>
            </a:r>
          </a:p>
        </p:txBody>
      </p:sp>
      <p:sp>
        <p:nvSpPr>
          <p:cNvPr id="6" name="Text Placeholder 12">
            <a:extLst>
              <a:ext uri="{FF2B5EF4-FFF2-40B4-BE49-F238E27FC236}">
                <a16:creationId xmlns:a16="http://schemas.microsoft.com/office/drawing/2014/main" id="{C3EAC5F1-D1DF-4F46-97A9-85313AA11012}"/>
              </a:ext>
            </a:extLst>
          </p:cNvPr>
          <p:cNvSpPr>
            <a:spLocks noGrp="1"/>
          </p:cNvSpPr>
          <p:nvPr>
            <p:ph type="body" sz="quarter" idx="14" hasCustomPrompt="1"/>
          </p:nvPr>
        </p:nvSpPr>
        <p:spPr>
          <a:xfrm>
            <a:off x="609600" y="5793927"/>
            <a:ext cx="10972800" cy="736600"/>
          </a:xfrm>
          <a:prstGeom prst="rect">
            <a:avLst/>
          </a:prstGeom>
        </p:spPr>
        <p:txBody>
          <a:bodyPr/>
          <a:lstStyle>
            <a:lvl1pPr marL="0" indent="0" algn="ctr">
              <a:buNone/>
              <a:defRPr lang="en-US" sz="2500" b="1" dirty="0">
                <a:solidFill>
                  <a:srgbClr val="802F2D"/>
                </a:solidFill>
                <a:latin typeface="Arial Narrow" panose="020B0606020202030204" pitchFamily="34" charset="0"/>
              </a:defRPr>
            </a:lvl1pPr>
          </a:lstStyle>
          <a:p>
            <a:pPr lvl="0"/>
            <a:r>
              <a:rPr lang="en-US" dirty="0"/>
              <a:t>Month Day, Year</a:t>
            </a:r>
          </a:p>
        </p:txBody>
      </p:sp>
    </p:spTree>
    <p:extLst>
      <p:ext uri="{BB962C8B-B14F-4D97-AF65-F5344CB8AC3E}">
        <p14:creationId xmlns:p14="http://schemas.microsoft.com/office/powerpoint/2010/main" val="17842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two logos and title - gray">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97110A8B-7108-4A0C-8CC1-6278CCCCABE5}"/>
              </a:ext>
            </a:extLst>
          </p:cNvPr>
          <p:cNvSpPr>
            <a:spLocks noGrp="1"/>
          </p:cNvSpPr>
          <p:nvPr>
            <p:ph type="body" sz="quarter" idx="10" hasCustomPrompt="1"/>
          </p:nvPr>
        </p:nvSpPr>
        <p:spPr>
          <a:xfrm>
            <a:off x="1223962" y="736979"/>
            <a:ext cx="9797823" cy="2398108"/>
          </a:xfrm>
          <a:prstGeom prst="rect">
            <a:avLst/>
          </a:prstGeom>
        </p:spPr>
        <p:txBody>
          <a:bodyPr anchor="ctr"/>
          <a:lstStyle>
            <a:lvl1pPr marL="0" indent="0" algn="ctr">
              <a:lnSpc>
                <a:spcPts val="6300"/>
              </a:lnSpc>
              <a:spcBef>
                <a:spcPts val="0"/>
              </a:spcBef>
              <a:buNone/>
              <a:defRPr sz="6300" b="1">
                <a:solidFill>
                  <a:srgbClr val="1E384B"/>
                </a:solidFill>
                <a:latin typeface="Arial Narrow" panose="020B0606020202030204" pitchFamily="34" charset="0"/>
              </a:defRPr>
            </a:lvl1pPr>
          </a:lstStyle>
          <a:p>
            <a:pPr lvl="0"/>
            <a:r>
              <a:rPr lang="en-US" dirty="0"/>
              <a:t>Presentation title line 1</a:t>
            </a:r>
            <a:br>
              <a:rPr lang="en-US" dirty="0"/>
            </a:br>
            <a:r>
              <a:rPr lang="en-US" dirty="0"/>
              <a:t>Line 2 optional</a:t>
            </a:r>
          </a:p>
        </p:txBody>
      </p:sp>
      <p:sp>
        <p:nvSpPr>
          <p:cNvPr id="3" name="Picture Placeholder 19">
            <a:extLst>
              <a:ext uri="{FF2B5EF4-FFF2-40B4-BE49-F238E27FC236}">
                <a16:creationId xmlns:a16="http://schemas.microsoft.com/office/drawing/2014/main" id="{32D95146-FFF7-4DF0-B690-C64B5707C460}"/>
              </a:ext>
            </a:extLst>
          </p:cNvPr>
          <p:cNvSpPr>
            <a:spLocks noGrp="1"/>
          </p:cNvSpPr>
          <p:nvPr>
            <p:ph type="pic" sz="quarter" idx="15" hasCustomPrompt="1"/>
          </p:nvPr>
        </p:nvSpPr>
        <p:spPr>
          <a:xfrm>
            <a:off x="3560325" y="3428999"/>
            <a:ext cx="2286000" cy="2286000"/>
          </a:xfrm>
          <a:prstGeom prst="rect">
            <a:avLst/>
          </a:prstGeom>
        </p:spPr>
        <p:txBody>
          <a:bodyPr/>
          <a:lstStyle>
            <a:lvl1pPr marL="0" indent="0">
              <a:buNone/>
              <a:defRPr sz="1800"/>
            </a:lvl1pPr>
          </a:lstStyle>
          <a:p>
            <a:r>
              <a:rPr lang="en-US" dirty="0"/>
              <a:t>Double click to insert WisDOT Logo here</a:t>
            </a:r>
          </a:p>
        </p:txBody>
      </p:sp>
      <p:sp>
        <p:nvSpPr>
          <p:cNvPr id="4" name="Picture Placeholder 19">
            <a:extLst>
              <a:ext uri="{FF2B5EF4-FFF2-40B4-BE49-F238E27FC236}">
                <a16:creationId xmlns:a16="http://schemas.microsoft.com/office/drawing/2014/main" id="{A73017B4-5D4C-4EEB-ACC3-9EA2965B7EBD}"/>
              </a:ext>
            </a:extLst>
          </p:cNvPr>
          <p:cNvSpPr>
            <a:spLocks noGrp="1"/>
          </p:cNvSpPr>
          <p:nvPr>
            <p:ph type="pic" sz="quarter" idx="16" hasCustomPrompt="1"/>
          </p:nvPr>
        </p:nvSpPr>
        <p:spPr>
          <a:xfrm>
            <a:off x="6378104" y="3429001"/>
            <a:ext cx="2286000" cy="2286000"/>
          </a:xfrm>
          <a:prstGeom prst="rect">
            <a:avLst/>
          </a:prstGeom>
        </p:spPr>
        <p:txBody>
          <a:bodyPr/>
          <a:lstStyle>
            <a:lvl1pPr marL="0" indent="0">
              <a:buNone/>
              <a:defRPr sz="1800"/>
            </a:lvl1pPr>
          </a:lstStyle>
          <a:p>
            <a:r>
              <a:rPr lang="en-US" dirty="0"/>
              <a:t>Double click to insert Logo 2 here</a:t>
            </a:r>
          </a:p>
        </p:txBody>
      </p:sp>
    </p:spTree>
    <p:extLst>
      <p:ext uri="{BB962C8B-B14F-4D97-AF65-F5344CB8AC3E}">
        <p14:creationId xmlns:p14="http://schemas.microsoft.com/office/powerpoint/2010/main" val="729475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mall logos with multiple lines gray">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FDC6563F-0BC4-4AE4-BBC7-8196010DCFC3}"/>
              </a:ext>
            </a:extLst>
          </p:cNvPr>
          <p:cNvSpPr>
            <a:spLocks noGrp="1"/>
          </p:cNvSpPr>
          <p:nvPr>
            <p:ph type="body" sz="quarter" idx="10" hasCustomPrompt="1"/>
          </p:nvPr>
        </p:nvSpPr>
        <p:spPr>
          <a:xfrm>
            <a:off x="609600" y="525296"/>
            <a:ext cx="10972800" cy="2325813"/>
          </a:xfrm>
          <a:prstGeom prst="rect">
            <a:avLst/>
          </a:prstGeom>
        </p:spPr>
        <p:txBody>
          <a:bodyPr/>
          <a:lstStyle>
            <a:lvl1pPr marL="0" indent="0" algn="ctr">
              <a:lnSpc>
                <a:spcPts val="5800"/>
              </a:lnSpc>
              <a:spcBef>
                <a:spcPts val="0"/>
              </a:spcBef>
              <a:buNone/>
              <a:defRPr sz="5800" b="1">
                <a:solidFill>
                  <a:srgbClr val="1E384B"/>
                </a:solidFill>
                <a:latin typeface="Arial Narrow" panose="020B0606020202030204" pitchFamily="34" charset="0"/>
              </a:defRPr>
            </a:lvl1pPr>
          </a:lstStyle>
          <a:p>
            <a:pPr lvl="0"/>
            <a:r>
              <a:rPr lang="en-US" dirty="0"/>
              <a:t>Presentation title line 1</a:t>
            </a:r>
            <a:br>
              <a:rPr lang="en-US" dirty="0"/>
            </a:br>
            <a:r>
              <a:rPr lang="en-US" dirty="0"/>
              <a:t>Line 2 optional</a:t>
            </a:r>
          </a:p>
        </p:txBody>
      </p:sp>
      <p:sp>
        <p:nvSpPr>
          <p:cNvPr id="3" name="Text Placeholder 8">
            <a:extLst>
              <a:ext uri="{FF2B5EF4-FFF2-40B4-BE49-F238E27FC236}">
                <a16:creationId xmlns:a16="http://schemas.microsoft.com/office/drawing/2014/main" id="{424E048F-47F0-4494-B13A-01D097EF7862}"/>
              </a:ext>
            </a:extLst>
          </p:cNvPr>
          <p:cNvSpPr>
            <a:spLocks noGrp="1"/>
          </p:cNvSpPr>
          <p:nvPr>
            <p:ph type="body" sz="quarter" idx="11" hasCustomPrompt="1"/>
          </p:nvPr>
        </p:nvSpPr>
        <p:spPr>
          <a:xfrm>
            <a:off x="609600" y="3354708"/>
            <a:ext cx="10972800" cy="1762044"/>
          </a:xfrm>
          <a:prstGeom prst="rect">
            <a:avLst/>
          </a:prstGeom>
        </p:spPr>
        <p:txBody>
          <a:bodyPr/>
          <a:lstStyle>
            <a:lvl1pPr marL="0" indent="0" algn="ctr">
              <a:lnSpc>
                <a:spcPts val="2700"/>
              </a:lnSpc>
              <a:spcBef>
                <a:spcPts val="0"/>
              </a:spcBef>
              <a:buNone/>
              <a:defRPr sz="2900" b="0">
                <a:solidFill>
                  <a:srgbClr val="1E384B"/>
                </a:solidFill>
                <a:latin typeface="Arial Narrow" panose="020B0606020202030204" pitchFamily="34" charset="0"/>
              </a:defRPr>
            </a:lvl1pPr>
          </a:lstStyle>
          <a:p>
            <a:pPr lvl="0"/>
            <a:r>
              <a:rPr lang="en-US" dirty="0"/>
              <a:t>Name of conference or event</a:t>
            </a:r>
            <a:br>
              <a:rPr lang="en-US" dirty="0"/>
            </a:br>
            <a:r>
              <a:rPr lang="en-US" dirty="0"/>
              <a:t>Location, City, State</a:t>
            </a:r>
          </a:p>
        </p:txBody>
      </p:sp>
      <p:sp>
        <p:nvSpPr>
          <p:cNvPr id="4" name="Text Placeholder 12">
            <a:extLst>
              <a:ext uri="{FF2B5EF4-FFF2-40B4-BE49-F238E27FC236}">
                <a16:creationId xmlns:a16="http://schemas.microsoft.com/office/drawing/2014/main" id="{11F70289-AF48-4465-B230-1DFEBB651D2A}"/>
              </a:ext>
            </a:extLst>
          </p:cNvPr>
          <p:cNvSpPr>
            <a:spLocks noGrp="1"/>
          </p:cNvSpPr>
          <p:nvPr>
            <p:ph type="body" sz="quarter" idx="12" hasCustomPrompt="1"/>
          </p:nvPr>
        </p:nvSpPr>
        <p:spPr>
          <a:xfrm>
            <a:off x="609600" y="2548668"/>
            <a:ext cx="10972800" cy="661481"/>
          </a:xfrm>
          <a:prstGeom prst="rect">
            <a:avLst/>
          </a:prstGeom>
        </p:spPr>
        <p:txBody>
          <a:bodyPr/>
          <a:lstStyle>
            <a:lvl1pPr marL="0" indent="0" algn="ctr">
              <a:buNone/>
              <a:defRPr lang="en-US" sz="4000" b="0" dirty="0">
                <a:solidFill>
                  <a:srgbClr val="802F2D"/>
                </a:solidFill>
                <a:latin typeface="Arial Narrow" panose="020B0606020202030204" pitchFamily="34" charset="0"/>
              </a:defRPr>
            </a:lvl1pPr>
          </a:lstStyle>
          <a:p>
            <a:pPr lvl="0"/>
            <a:r>
              <a:rPr lang="en-US" dirty="0"/>
              <a:t>Title of presenter</a:t>
            </a:r>
          </a:p>
        </p:txBody>
      </p:sp>
      <p:sp>
        <p:nvSpPr>
          <p:cNvPr id="5" name="Text Placeholder 12">
            <a:extLst>
              <a:ext uri="{FF2B5EF4-FFF2-40B4-BE49-F238E27FC236}">
                <a16:creationId xmlns:a16="http://schemas.microsoft.com/office/drawing/2014/main" id="{6F768F66-6E09-42B6-A911-437D5C39C0C1}"/>
              </a:ext>
            </a:extLst>
          </p:cNvPr>
          <p:cNvSpPr>
            <a:spLocks noGrp="1"/>
          </p:cNvSpPr>
          <p:nvPr>
            <p:ph type="body" sz="quarter" idx="14" hasCustomPrompt="1"/>
          </p:nvPr>
        </p:nvSpPr>
        <p:spPr>
          <a:xfrm>
            <a:off x="609600" y="4276416"/>
            <a:ext cx="10972800" cy="736600"/>
          </a:xfrm>
          <a:prstGeom prst="rect">
            <a:avLst/>
          </a:prstGeom>
        </p:spPr>
        <p:txBody>
          <a:bodyPr/>
          <a:lstStyle>
            <a:lvl1pPr marL="0" indent="0" algn="ctr">
              <a:buNone/>
              <a:defRPr lang="en-US" sz="2500" b="1" dirty="0">
                <a:solidFill>
                  <a:srgbClr val="802F2D"/>
                </a:solidFill>
                <a:latin typeface="Arial Narrow" panose="020B0606020202030204" pitchFamily="34" charset="0"/>
              </a:defRPr>
            </a:lvl1pPr>
          </a:lstStyle>
          <a:p>
            <a:pPr lvl="0"/>
            <a:r>
              <a:rPr lang="en-US" dirty="0"/>
              <a:t>Month Day, Year</a:t>
            </a:r>
          </a:p>
        </p:txBody>
      </p:sp>
      <p:sp>
        <p:nvSpPr>
          <p:cNvPr id="7" name="Text Placeholder 12">
            <a:extLst>
              <a:ext uri="{FF2B5EF4-FFF2-40B4-BE49-F238E27FC236}">
                <a16:creationId xmlns:a16="http://schemas.microsoft.com/office/drawing/2014/main" id="{6FEAFA72-CAD3-4587-A7A7-A80189E7B4D8}"/>
              </a:ext>
            </a:extLst>
          </p:cNvPr>
          <p:cNvSpPr>
            <a:spLocks noGrp="1"/>
          </p:cNvSpPr>
          <p:nvPr>
            <p:ph type="body" sz="quarter" idx="13" hasCustomPrompt="1"/>
          </p:nvPr>
        </p:nvSpPr>
        <p:spPr>
          <a:xfrm>
            <a:off x="609600" y="2022831"/>
            <a:ext cx="10972800" cy="736600"/>
          </a:xfrm>
          <a:prstGeom prst="rect">
            <a:avLst/>
          </a:prstGeom>
        </p:spPr>
        <p:txBody>
          <a:bodyPr/>
          <a:lstStyle>
            <a:lvl1pPr marL="0" indent="0" algn="ctr">
              <a:buNone/>
              <a:defRPr lang="en-US" sz="4700" b="1" dirty="0">
                <a:solidFill>
                  <a:srgbClr val="802F2D"/>
                </a:solidFill>
                <a:latin typeface="Arial Narrow" panose="020B0606020202030204" pitchFamily="34" charset="0"/>
              </a:defRPr>
            </a:lvl1pPr>
          </a:lstStyle>
          <a:p>
            <a:pPr lvl="0"/>
            <a:r>
              <a:rPr lang="en-US" dirty="0"/>
              <a:t>Name of presenter</a:t>
            </a:r>
          </a:p>
        </p:txBody>
      </p:sp>
      <p:sp>
        <p:nvSpPr>
          <p:cNvPr id="8" name="Picture Placeholder 19">
            <a:extLst>
              <a:ext uri="{FF2B5EF4-FFF2-40B4-BE49-F238E27FC236}">
                <a16:creationId xmlns:a16="http://schemas.microsoft.com/office/drawing/2014/main" id="{C07CA59B-9353-45E9-A39A-295CBC8254AF}"/>
              </a:ext>
            </a:extLst>
          </p:cNvPr>
          <p:cNvSpPr>
            <a:spLocks noGrp="1"/>
          </p:cNvSpPr>
          <p:nvPr>
            <p:ph type="pic" sz="quarter" idx="15" hasCustomPrompt="1"/>
          </p:nvPr>
        </p:nvSpPr>
        <p:spPr>
          <a:xfrm>
            <a:off x="4578021" y="5081200"/>
            <a:ext cx="1371600" cy="1371600"/>
          </a:xfrm>
          <a:prstGeom prst="rect">
            <a:avLst/>
          </a:prstGeom>
        </p:spPr>
        <p:txBody>
          <a:bodyPr/>
          <a:lstStyle>
            <a:lvl1pPr marL="0" indent="0">
              <a:buNone/>
              <a:defRPr sz="1800"/>
            </a:lvl1pPr>
          </a:lstStyle>
          <a:p>
            <a:r>
              <a:rPr lang="en-US" dirty="0"/>
              <a:t>WisDOT Logo here</a:t>
            </a:r>
          </a:p>
        </p:txBody>
      </p:sp>
      <p:sp>
        <p:nvSpPr>
          <p:cNvPr id="9" name="Picture Placeholder 19">
            <a:extLst>
              <a:ext uri="{FF2B5EF4-FFF2-40B4-BE49-F238E27FC236}">
                <a16:creationId xmlns:a16="http://schemas.microsoft.com/office/drawing/2014/main" id="{E3DF7654-DDF7-4EE9-BE10-F9380375310D}"/>
              </a:ext>
            </a:extLst>
          </p:cNvPr>
          <p:cNvSpPr>
            <a:spLocks noGrp="1"/>
          </p:cNvSpPr>
          <p:nvPr>
            <p:ph type="pic" sz="quarter" idx="16" hasCustomPrompt="1"/>
          </p:nvPr>
        </p:nvSpPr>
        <p:spPr>
          <a:xfrm>
            <a:off x="6471672" y="5081200"/>
            <a:ext cx="1371600" cy="1371600"/>
          </a:xfrm>
          <a:prstGeom prst="rect">
            <a:avLst/>
          </a:prstGeom>
        </p:spPr>
        <p:txBody>
          <a:bodyPr/>
          <a:lstStyle>
            <a:lvl1pPr marL="0" indent="0">
              <a:buNone/>
              <a:defRPr sz="1800"/>
            </a:lvl1pPr>
          </a:lstStyle>
          <a:p>
            <a:r>
              <a:rPr lang="en-US" dirty="0"/>
              <a:t>Logo 2 here</a:t>
            </a:r>
          </a:p>
        </p:txBody>
      </p:sp>
    </p:spTree>
    <p:extLst>
      <p:ext uri="{BB962C8B-B14F-4D97-AF65-F5344CB8AC3E}">
        <p14:creationId xmlns:p14="http://schemas.microsoft.com/office/powerpoint/2010/main" val="418723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ample: picture and bullets">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94360" y="594360"/>
            <a:ext cx="10972800" cy="1270528"/>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dirty="0"/>
              <a:t>Example: picture and bullets</a:t>
            </a:r>
            <a:br>
              <a:rPr lang="en-US" dirty="0"/>
            </a:br>
            <a:r>
              <a:rPr lang="en-US" dirty="0"/>
              <a:t>Click here to edit headline</a:t>
            </a:r>
          </a:p>
        </p:txBody>
      </p:sp>
      <p:sp>
        <p:nvSpPr>
          <p:cNvPr id="4" name="Text Placeholder 2"/>
          <p:cNvSpPr>
            <a:spLocks noGrp="1"/>
          </p:cNvSpPr>
          <p:nvPr>
            <p:ph type="body" idx="1" hasCustomPrompt="1"/>
          </p:nvPr>
        </p:nvSpPr>
        <p:spPr>
          <a:xfrm>
            <a:off x="594360" y="1930401"/>
            <a:ext cx="10972800" cy="457200"/>
          </a:xfrm>
          <a:prstGeom prst="rect">
            <a:avLst/>
          </a:prstGeom>
        </p:spPr>
        <p:txBody>
          <a:bodyPr anchor="t" anchorCtr="0"/>
          <a:lstStyle>
            <a:lvl1pPr marL="0" indent="0" algn="ctr">
              <a:lnSpc>
                <a:spcPts val="3400"/>
              </a:lnSpc>
              <a:spcBef>
                <a:spcPts val="0"/>
              </a:spcBef>
              <a:buNone/>
              <a:defRPr sz="3600" b="1">
                <a:solidFill>
                  <a:srgbClr val="802F2D"/>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subhead</a:t>
            </a:r>
          </a:p>
        </p:txBody>
      </p:sp>
      <p:sp>
        <p:nvSpPr>
          <p:cNvPr id="5" name="Content Placeholder 2"/>
          <p:cNvSpPr>
            <a:spLocks noGrp="1"/>
          </p:cNvSpPr>
          <p:nvPr>
            <p:ph idx="13" hasCustomPrompt="1"/>
          </p:nvPr>
        </p:nvSpPr>
        <p:spPr>
          <a:xfrm>
            <a:off x="594359" y="2743200"/>
            <a:ext cx="5427299" cy="3080551"/>
          </a:xfrm>
          <a:prstGeom prst="rect">
            <a:avLst/>
          </a:prstGeom>
        </p:spPr>
        <p:txBody>
          <a:bodyPr/>
          <a:lstStyle>
            <a:lvl1pPr>
              <a:defRPr sz="3200" baseline="0">
                <a:solidFill>
                  <a:srgbClr val="00416A"/>
                </a:solidFill>
                <a:latin typeface="Arial Narrow" panose="020B0606020202030204" pitchFamily="34" charset="0"/>
              </a:defRPr>
            </a:lvl1pPr>
            <a:lvl2pPr marL="685800" indent="-228600">
              <a:buFont typeface="Wingdings" panose="05000000000000000000" pitchFamily="2" charset="2"/>
              <a:buChar char="§"/>
              <a:defRPr sz="2800" baseline="0">
                <a:solidFill>
                  <a:srgbClr val="802F2D"/>
                </a:solidFill>
                <a:latin typeface="Arial Narrow" panose="020B0606020202030204" pitchFamily="34" charset="0"/>
              </a:defRPr>
            </a:lvl2pPr>
            <a:lvl3pPr>
              <a:defRPr sz="2400" baseline="0">
                <a:solidFill>
                  <a:srgbClr val="00416A"/>
                </a:solidFill>
                <a:latin typeface="Arial Narrow" panose="020B0606020202030204" pitchFamily="34" charset="0"/>
              </a:defRPr>
            </a:lvl3pPr>
            <a:lvl4pPr marL="1600200" indent="-228600">
              <a:buFont typeface="Wingdings" panose="05000000000000000000" pitchFamily="2" charset="2"/>
              <a:buChar char="§"/>
              <a:defRPr sz="2200" baseline="0">
                <a:solidFill>
                  <a:srgbClr val="802F2D"/>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bullet 1</a:t>
            </a:r>
          </a:p>
          <a:p>
            <a:pPr lvl="1"/>
            <a:r>
              <a:rPr lang="en-US" dirty="0"/>
              <a:t>Click here to edit bullet 2</a:t>
            </a:r>
          </a:p>
          <a:p>
            <a:pPr lvl="2"/>
            <a:r>
              <a:rPr lang="en-US" dirty="0"/>
              <a:t>Click here to edit bullet 3</a:t>
            </a:r>
          </a:p>
          <a:p>
            <a:pPr lvl="3"/>
            <a:r>
              <a:rPr lang="en-US" dirty="0"/>
              <a:t>Click here to edit bullet 4</a:t>
            </a:r>
          </a:p>
        </p:txBody>
      </p:sp>
      <p:sp>
        <p:nvSpPr>
          <p:cNvPr id="6" name="Picture Placeholder 8"/>
          <p:cNvSpPr>
            <a:spLocks noGrp="1"/>
          </p:cNvSpPr>
          <p:nvPr>
            <p:ph type="pic" sz="quarter" idx="14" hasCustomPrompt="1"/>
          </p:nvPr>
        </p:nvSpPr>
        <p:spPr>
          <a:xfrm>
            <a:off x="6329264" y="2743200"/>
            <a:ext cx="5237896" cy="3080551"/>
          </a:xfrm>
          <a:prstGeom prst="rect">
            <a:avLst/>
          </a:prstGeom>
          <a:effectLst>
            <a:outerShdw blurRad="88900" algn="tl" rotWithShape="0">
              <a:schemeClr val="tx2">
                <a:lumMod val="50000"/>
                <a:alpha val="70000"/>
              </a:schemeClr>
            </a:outerShdw>
          </a:effectLst>
        </p:spPr>
        <p:txBody>
          <a:bodyPr tIns="914400"/>
          <a:lstStyle>
            <a:lvl1pPr marL="0" indent="0" algn="ctr">
              <a:lnSpc>
                <a:spcPts val="2700"/>
              </a:lnSpc>
              <a:spcBef>
                <a:spcPts val="0"/>
              </a:spcBef>
              <a:buNone/>
              <a:defRPr sz="2400" baseline="0">
                <a:solidFill>
                  <a:srgbClr val="00416A"/>
                </a:solidFill>
                <a:latin typeface="Arial Narrow" panose="020B0606020202030204" pitchFamily="34" charset="0"/>
              </a:defRPr>
            </a:lvl1pPr>
          </a:lstStyle>
          <a:p>
            <a:r>
              <a:rPr lang="en-US" dirty="0"/>
              <a:t>Double click on icon </a:t>
            </a:r>
            <a:br>
              <a:rPr lang="en-US" dirty="0"/>
            </a:br>
            <a:r>
              <a:rPr lang="en-US" dirty="0"/>
              <a:t>below to insert picture</a:t>
            </a:r>
          </a:p>
        </p:txBody>
      </p:sp>
    </p:spTree>
    <p:extLst>
      <p:ext uri="{BB962C8B-B14F-4D97-AF65-F5344CB8AC3E}">
        <p14:creationId xmlns:p14="http://schemas.microsoft.com/office/powerpoint/2010/main" val="134565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ample: Bullets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94360" y="594360"/>
            <a:ext cx="10972800" cy="1325563"/>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dirty="0"/>
              <a:t>Example: bullets only</a:t>
            </a:r>
            <a:br>
              <a:rPr lang="en-US" dirty="0"/>
            </a:br>
            <a:r>
              <a:rPr lang="en-US" dirty="0"/>
              <a:t>Click here to edit headline</a:t>
            </a:r>
          </a:p>
        </p:txBody>
      </p:sp>
      <p:sp>
        <p:nvSpPr>
          <p:cNvPr id="4" name="Content Placeholder 2"/>
          <p:cNvSpPr>
            <a:spLocks noGrp="1"/>
          </p:cNvSpPr>
          <p:nvPr>
            <p:ph idx="1" hasCustomPrompt="1"/>
          </p:nvPr>
        </p:nvSpPr>
        <p:spPr>
          <a:xfrm>
            <a:off x="594360" y="2286000"/>
            <a:ext cx="10972800" cy="3493363"/>
          </a:xfrm>
          <a:prstGeom prst="rect">
            <a:avLst/>
          </a:prstGeom>
        </p:spPr>
        <p:txBody>
          <a:bodyPr/>
          <a:lstStyle>
            <a:lvl1pPr>
              <a:spcBef>
                <a:spcPts val="0"/>
              </a:spcBef>
              <a:defRPr sz="3200" baseline="0">
                <a:solidFill>
                  <a:srgbClr val="00416A"/>
                </a:solidFill>
                <a:latin typeface="Arial Narrow" panose="020B0606020202030204" pitchFamily="34" charset="0"/>
              </a:defRPr>
            </a:lvl1pPr>
            <a:lvl2pPr marL="685800" indent="-228600">
              <a:buFont typeface="Wingdings" panose="05000000000000000000" pitchFamily="2" charset="2"/>
              <a:buChar char="§"/>
              <a:defRPr sz="2800" baseline="0">
                <a:solidFill>
                  <a:srgbClr val="802F2D"/>
                </a:solidFill>
                <a:latin typeface="Arial Narrow" panose="020B0606020202030204" pitchFamily="34" charset="0"/>
              </a:defRPr>
            </a:lvl2pPr>
            <a:lvl3pPr>
              <a:defRPr sz="2400" baseline="0">
                <a:solidFill>
                  <a:srgbClr val="00416A"/>
                </a:solidFill>
                <a:latin typeface="Arial Narrow" panose="020B0606020202030204" pitchFamily="34" charset="0"/>
              </a:defRPr>
            </a:lvl3pPr>
            <a:lvl4pPr marL="1657350" indent="-285750">
              <a:buFont typeface="Wingdings" panose="05000000000000000000" pitchFamily="2" charset="2"/>
              <a:buChar char="§"/>
              <a:defRPr sz="2200" baseline="0">
                <a:solidFill>
                  <a:srgbClr val="802F2D"/>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bullet 1</a:t>
            </a:r>
          </a:p>
          <a:p>
            <a:pPr lvl="1"/>
            <a:r>
              <a:rPr lang="en-US" dirty="0"/>
              <a:t>Click here to edit bullet 2</a:t>
            </a:r>
          </a:p>
          <a:p>
            <a:pPr lvl="2"/>
            <a:r>
              <a:rPr lang="en-US" dirty="0"/>
              <a:t>Click here to edit bullet 3</a:t>
            </a:r>
          </a:p>
          <a:p>
            <a:pPr lvl="3"/>
            <a:r>
              <a:rPr lang="en-US" dirty="0"/>
              <a:t>Click here to edit bullet 4</a:t>
            </a:r>
          </a:p>
        </p:txBody>
      </p:sp>
    </p:spTree>
    <p:extLst>
      <p:ext uri="{BB962C8B-B14F-4D97-AF65-F5344CB8AC3E}">
        <p14:creationId xmlns:p14="http://schemas.microsoft.com/office/powerpoint/2010/main" val="457125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xample picture or graph">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94360" y="594360"/>
            <a:ext cx="10972800" cy="1270528"/>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dirty="0"/>
              <a:t>Example: picture or graph only</a:t>
            </a:r>
            <a:br>
              <a:rPr lang="en-US" dirty="0"/>
            </a:br>
            <a:r>
              <a:rPr lang="en-US" dirty="0"/>
              <a:t>Click here to edit headline</a:t>
            </a:r>
          </a:p>
        </p:txBody>
      </p:sp>
      <p:sp>
        <p:nvSpPr>
          <p:cNvPr id="4" name="Text Placeholder 2"/>
          <p:cNvSpPr>
            <a:spLocks noGrp="1"/>
          </p:cNvSpPr>
          <p:nvPr>
            <p:ph type="body" idx="1" hasCustomPrompt="1"/>
          </p:nvPr>
        </p:nvSpPr>
        <p:spPr>
          <a:xfrm>
            <a:off x="594360" y="1930401"/>
            <a:ext cx="10972800" cy="457200"/>
          </a:xfrm>
          <a:prstGeom prst="rect">
            <a:avLst/>
          </a:prstGeom>
        </p:spPr>
        <p:txBody>
          <a:bodyPr anchor="t" anchorCtr="0"/>
          <a:lstStyle>
            <a:lvl1pPr marL="0" indent="0" algn="ctr">
              <a:lnSpc>
                <a:spcPts val="3400"/>
              </a:lnSpc>
              <a:spcBef>
                <a:spcPts val="0"/>
              </a:spcBef>
              <a:buNone/>
              <a:defRPr sz="3600" b="1">
                <a:solidFill>
                  <a:srgbClr val="802F2D"/>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subhead</a:t>
            </a:r>
          </a:p>
        </p:txBody>
      </p:sp>
      <p:sp>
        <p:nvSpPr>
          <p:cNvPr id="5" name="Picture Placeholder 8"/>
          <p:cNvSpPr>
            <a:spLocks noGrp="1"/>
          </p:cNvSpPr>
          <p:nvPr>
            <p:ph type="pic" sz="quarter" idx="14" hasCustomPrompt="1"/>
          </p:nvPr>
        </p:nvSpPr>
        <p:spPr>
          <a:xfrm>
            <a:off x="594360" y="2743200"/>
            <a:ext cx="10972800" cy="3187083"/>
          </a:xfrm>
          <a:prstGeom prst="rect">
            <a:avLst/>
          </a:prstGeom>
          <a:effectLst>
            <a:outerShdw blurRad="101600" algn="tl" rotWithShape="0">
              <a:schemeClr val="tx2">
                <a:lumMod val="50000"/>
                <a:alpha val="70000"/>
              </a:schemeClr>
            </a:outerShdw>
          </a:effectLst>
        </p:spPr>
        <p:txBody>
          <a:bodyPr tIns="914400"/>
          <a:lstStyle>
            <a:lvl1pPr marL="0" indent="0" algn="ctr">
              <a:lnSpc>
                <a:spcPts val="2700"/>
              </a:lnSpc>
              <a:spcBef>
                <a:spcPts val="0"/>
              </a:spcBef>
              <a:buNone/>
              <a:defRPr sz="2400" baseline="0">
                <a:solidFill>
                  <a:srgbClr val="00416A"/>
                </a:solidFill>
                <a:latin typeface="Arial Narrow" panose="020B0606020202030204" pitchFamily="34" charset="0"/>
              </a:defRPr>
            </a:lvl1pPr>
          </a:lstStyle>
          <a:p>
            <a:r>
              <a:rPr lang="en-US" dirty="0"/>
              <a:t>Double click on icon below to insert picture</a:t>
            </a:r>
          </a:p>
        </p:txBody>
      </p:sp>
    </p:spTree>
    <p:extLst>
      <p:ext uri="{BB962C8B-B14F-4D97-AF65-F5344CB8AC3E}">
        <p14:creationId xmlns:p14="http://schemas.microsoft.com/office/powerpoint/2010/main" val="360855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theme" Target="../theme/theme3.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customXml" Target="../ink/ink2.xml"/><Relationship Id="rId4" Type="http://schemas.openxmlformats.org/officeDocument/2006/relationships/image" Target="../media/image14.png"/><Relationship Id="rId9"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customXml" Target="../ink/ink6.xml"/><Relationship Id="rId13" Type="http://schemas.openxmlformats.org/officeDocument/2006/relationships/image" Target="../media/image21.png"/><Relationship Id="rId3" Type="http://schemas.openxmlformats.org/officeDocument/2006/relationships/customXml" Target="../ink/ink4.xml"/><Relationship Id="rId7" Type="http://schemas.openxmlformats.org/officeDocument/2006/relationships/image" Target="../media/image3.png"/><Relationship Id="rId12" Type="http://schemas.openxmlformats.org/officeDocument/2006/relationships/customXml" Target="../ink/ink8.xml"/><Relationship Id="rId2" Type="http://schemas.openxmlformats.org/officeDocument/2006/relationships/theme" Target="../theme/theme4.xml"/><Relationship Id="rId1" Type="http://schemas.openxmlformats.org/officeDocument/2006/relationships/slideLayout" Target="../slideLayouts/slideLayout4.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customXml" Target="../ink/ink5.xml"/><Relationship Id="rId15" Type="http://schemas.openxmlformats.org/officeDocument/2006/relationships/customXml" Target="../ink/ink10.xml"/><Relationship Id="rId10" Type="http://schemas.openxmlformats.org/officeDocument/2006/relationships/customXml" Target="../ink/ink7.xml"/><Relationship Id="rId4" Type="http://schemas.openxmlformats.org/officeDocument/2006/relationships/image" Target="../media/image50.png"/><Relationship Id="rId9" Type="http://schemas.openxmlformats.org/officeDocument/2006/relationships/image" Target="../media/image19.png"/><Relationship Id="rId14" Type="http://schemas.openxmlformats.org/officeDocument/2006/relationships/customXml" Target="../ink/ink9.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customXml" Target="../ink/ink11.xml"/><Relationship Id="rId7" Type="http://schemas.openxmlformats.org/officeDocument/2006/relationships/customXml" Target="../ink/ink13.xml"/><Relationship Id="rId2" Type="http://schemas.openxmlformats.org/officeDocument/2006/relationships/theme" Target="../theme/theme5.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customXml" Target="../ink/ink12.xml"/><Relationship Id="rId4" Type="http://schemas.openxmlformats.org/officeDocument/2006/relationships/image" Target="../media/image14.png"/></Relationships>
</file>

<file path=ppt/slideMasters/_rels/slideMaster6.xml.rels><?xml version="1.0" encoding="UTF-8" standalone="yes"?>
<Relationships xmlns="http://schemas.openxmlformats.org/package/2006/relationships"><Relationship Id="rId13" Type="http://schemas.openxmlformats.org/officeDocument/2006/relationships/image" Target="../media/image21.png"/><Relationship Id="rId3" Type="http://schemas.openxmlformats.org/officeDocument/2006/relationships/customXml" Target="../ink/ink14.xml"/><Relationship Id="rId7" Type="http://schemas.openxmlformats.org/officeDocument/2006/relationships/customXml" Target="../ink/ink16.xml"/><Relationship Id="rId12" Type="http://schemas.openxmlformats.org/officeDocument/2006/relationships/customXml" Target="../ink/ink18.xml"/><Relationship Id="rId2" Type="http://schemas.openxmlformats.org/officeDocument/2006/relationships/theme" Target="../theme/theme6.xml"/><Relationship Id="rId1" Type="http://schemas.openxmlformats.org/officeDocument/2006/relationships/slideLayout" Target="../slideLayouts/slideLayout6.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customXml" Target="../ink/ink15.xml"/><Relationship Id="rId15" Type="http://schemas.openxmlformats.org/officeDocument/2006/relationships/customXml" Target="../ink/ink20.xml"/><Relationship Id="rId10" Type="http://schemas.openxmlformats.org/officeDocument/2006/relationships/customXml" Target="../ink/ink17.xml"/><Relationship Id="rId4" Type="http://schemas.openxmlformats.org/officeDocument/2006/relationships/image" Target="../media/image50.png"/><Relationship Id="rId9" Type="http://schemas.openxmlformats.org/officeDocument/2006/relationships/image" Target="../media/image19.png"/><Relationship Id="rId14" Type="http://schemas.openxmlformats.org/officeDocument/2006/relationships/customXml" Target="../ink/ink19.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slideLayout" Target="../slideLayouts/slideLayout9.xml"/><Relationship Id="rId7" Type="http://schemas.openxmlformats.org/officeDocument/2006/relationships/theme" Target="../theme/theme7.xml"/><Relationship Id="rId12" Type="http://schemas.openxmlformats.org/officeDocument/2006/relationships/image" Target="../media/image8.png"/><Relationship Id="rId2" Type="http://schemas.openxmlformats.org/officeDocument/2006/relationships/slideLayout" Target="../slideLayouts/slideLayout8.xml"/><Relationship Id="rId16"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image" Target="../media/image7.png"/><Relationship Id="rId5" Type="http://schemas.openxmlformats.org/officeDocument/2006/relationships/slideLayout" Target="../slideLayouts/slideLayout11.xml"/><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slideLayout" Target="../slideLayouts/slideLayout10.xml"/><Relationship Id="rId9" Type="http://schemas.openxmlformats.org/officeDocument/2006/relationships/image" Target="../media/image5.png"/><Relationship Id="rId14" Type="http://schemas.openxmlformats.org/officeDocument/2006/relationships/image" Target="../media/image10.png"/></Relationships>
</file>

<file path=ppt/slideMasters/_rels/slideMaster8.xml.rels><?xml version="1.0" encoding="UTF-8" standalone="yes"?>
<Relationships xmlns="http://schemas.openxmlformats.org/package/2006/relationships"><Relationship Id="rId3" Type="http://schemas.openxmlformats.org/officeDocument/2006/relationships/customXml" Target="../ink/ink21.xml"/><Relationship Id="rId2" Type="http://schemas.openxmlformats.org/officeDocument/2006/relationships/theme" Target="../theme/theme8.xml"/><Relationship Id="rId1" Type="http://schemas.openxmlformats.org/officeDocument/2006/relationships/slideLayout" Target="../slideLayouts/slideLayout13.xml"/><Relationship Id="rId5" Type="http://schemas.openxmlformats.org/officeDocument/2006/relationships/image" Target="../media/image3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1E55E5-42DA-4CD3-B807-BB79F70BBB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12252563" cy="6890273"/>
          </a:xfrm>
          <a:prstGeom prst="rect">
            <a:avLst/>
          </a:prstGeom>
        </p:spPr>
      </p:pic>
      <p:sp>
        <p:nvSpPr>
          <p:cNvPr id="3" name="bottom-blue-band">
            <a:extLst>
              <a:ext uri="{FF2B5EF4-FFF2-40B4-BE49-F238E27FC236}">
                <a16:creationId xmlns:a16="http://schemas.microsoft.com/office/drawing/2014/main" id="{3FD157BE-396F-4442-A841-88226B27E6D7}"/>
              </a:ext>
            </a:extLst>
          </p:cNvPr>
          <p:cNvSpPr/>
          <p:nvPr userDrawn="1"/>
        </p:nvSpPr>
        <p:spPr>
          <a:xfrm>
            <a:off x="-1" y="-1"/>
            <a:ext cx="12252560" cy="6890273"/>
          </a:xfrm>
          <a:prstGeom prst="rect">
            <a:avLst/>
          </a:prstGeom>
          <a:solidFill>
            <a:srgbClr val="00468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84988399"/>
      </p:ext>
    </p:extLst>
  </p:cSld>
  <p:clrMap bg1="lt1" tx1="dk1" bg2="lt2" tx2="dk2" accent1="accent1" accent2="accent2" accent3="accent3" accent4="accent4" accent5="accent5" accent6="accent6" hlink="hlink" folHlink="folHlink"/>
  <p:sldLayoutIdLst>
    <p:sldLayoutId id="2147483697"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bottom-blue-band">
            <a:extLst>
              <a:ext uri="{FF2B5EF4-FFF2-40B4-BE49-F238E27FC236}">
                <a16:creationId xmlns:a16="http://schemas.microsoft.com/office/drawing/2014/main" id="{832469CB-5E78-4509-A575-3C6C8E0887F5}"/>
              </a:ext>
            </a:extLst>
          </p:cNvPr>
          <p:cNvSpPr/>
          <p:nvPr userDrawn="1"/>
        </p:nvSpPr>
        <p:spPr>
          <a:xfrm>
            <a:off x="-1" y="-1"/>
            <a:ext cx="12252560" cy="6890273"/>
          </a:xfrm>
          <a:prstGeom prst="rect">
            <a:avLst/>
          </a:prstGeom>
          <a:solidFill>
            <a:srgbClr val="00468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52064264"/>
      </p:ext>
    </p:extLst>
  </p:cSld>
  <p:clrMap bg1="lt1" tx1="dk1" bg2="lt2" tx2="dk2" accent1="accent1" accent2="accent2" accent3="accent3" accent4="accent4" accent5="accent5" accent6="accent6" hlink="hlink" folHlink="folHlink"/>
  <p:sldLayoutIdLst>
    <p:sldLayoutId id="2147483671"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bottom-gray-band">
            <a:extLst>
              <a:ext uri="{FF2B5EF4-FFF2-40B4-BE49-F238E27FC236}">
                <a16:creationId xmlns:a16="http://schemas.microsoft.com/office/drawing/2014/main" id="{90960825-3252-43F0-A755-670ABD161C16}"/>
              </a:ext>
            </a:extLst>
          </p:cNvPr>
          <p:cNvSpPr>
            <a:spLocks noChangeAspect="1"/>
          </p:cNvSpPr>
          <p:nvPr userDrawn="1"/>
        </p:nvSpPr>
        <p:spPr>
          <a:xfrm>
            <a:off x="0" y="1690"/>
            <a:ext cx="12200878" cy="6867144"/>
          </a:xfrm>
          <a:prstGeom prst="rect">
            <a:avLst/>
          </a:prstGeom>
          <a:solidFill>
            <a:srgbClr val="E6E6E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b="1" dirty="0"/>
          </a:p>
        </p:txBody>
      </p:sp>
      <mc:AlternateContent xmlns:mc="http://schemas.openxmlformats.org/markup-compatibility/2006" xmlns:p14="http://schemas.microsoft.com/office/powerpoint/2010/main">
        <mc:Choice Requires="p14">
          <p:contentPart p14:bwMode="auto" r:id="rId3">
            <p14:nvContentPartPr>
              <p14:cNvPr id="15" name="Ink 14">
                <a:extLst>
                  <a:ext uri="{FF2B5EF4-FFF2-40B4-BE49-F238E27FC236}">
                    <a16:creationId xmlns:a16="http://schemas.microsoft.com/office/drawing/2014/main" id="{97760B69-030E-4EB7-B510-E390711039B8}"/>
                  </a:ext>
                </a:extLst>
              </p14:cNvPr>
              <p14:cNvContentPartPr/>
              <p14:nvPr userDrawn="1"/>
            </p14:nvContentPartPr>
            <p14:xfrm>
              <a:off x="2475360" y="8442195"/>
              <a:ext cx="360" cy="360"/>
            </p14:xfrm>
          </p:contentPart>
        </mc:Choice>
        <mc:Fallback xmlns="">
          <p:pic>
            <p:nvPicPr>
              <p:cNvPr id="15" name="Ink 14">
                <a:extLst>
                  <a:ext uri="{FF2B5EF4-FFF2-40B4-BE49-F238E27FC236}">
                    <a16:creationId xmlns:a16="http://schemas.microsoft.com/office/drawing/2014/main" id="{97760B69-030E-4EB7-B510-E390711039B8}"/>
                  </a:ext>
                </a:extLst>
              </p:cNvPr>
              <p:cNvPicPr/>
              <p:nvPr/>
            </p:nvPicPr>
            <p:blipFill>
              <a:blip r:embed="rId4"/>
              <a:stretch>
                <a:fillRect/>
              </a:stretch>
            </p:blipFill>
            <p:spPr>
              <a:xfrm>
                <a:off x="2466360" y="843319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6" name="Ink 15">
                <a:extLst>
                  <a:ext uri="{FF2B5EF4-FFF2-40B4-BE49-F238E27FC236}">
                    <a16:creationId xmlns:a16="http://schemas.microsoft.com/office/drawing/2014/main" id="{367ECB24-8A2D-457C-9843-ECA8AA88B801}"/>
                  </a:ext>
                </a:extLst>
              </p14:cNvPr>
              <p14:cNvContentPartPr/>
              <p14:nvPr userDrawn="1"/>
            </p14:nvContentPartPr>
            <p14:xfrm>
              <a:off x="2562120" y="8430315"/>
              <a:ext cx="2880" cy="5040"/>
            </p14:xfrm>
          </p:contentPart>
        </mc:Choice>
        <mc:Fallback xmlns="">
          <p:pic>
            <p:nvPicPr>
              <p:cNvPr id="16" name="Ink 15">
                <a:extLst>
                  <a:ext uri="{FF2B5EF4-FFF2-40B4-BE49-F238E27FC236}">
                    <a16:creationId xmlns:a16="http://schemas.microsoft.com/office/drawing/2014/main" id="{367ECB24-8A2D-457C-9843-ECA8AA88B801}"/>
                  </a:ext>
                </a:extLst>
              </p:cNvPr>
              <p:cNvPicPr/>
              <p:nvPr/>
            </p:nvPicPr>
            <p:blipFill>
              <a:blip r:embed="rId6"/>
              <a:stretch>
                <a:fillRect/>
              </a:stretch>
            </p:blipFill>
            <p:spPr>
              <a:xfrm>
                <a:off x="2554120" y="8421915"/>
                <a:ext cx="18560" cy="2150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Ink 16">
                <a:extLst>
                  <a:ext uri="{FF2B5EF4-FFF2-40B4-BE49-F238E27FC236}">
                    <a16:creationId xmlns:a16="http://schemas.microsoft.com/office/drawing/2014/main" id="{D48D984E-D491-4B1B-BC26-416CD123B0D9}"/>
                  </a:ext>
                </a:extLst>
              </p14:cNvPr>
              <p14:cNvContentPartPr/>
              <p14:nvPr userDrawn="1"/>
            </p14:nvContentPartPr>
            <p14:xfrm>
              <a:off x="1513440" y="2295195"/>
              <a:ext cx="360" cy="1440"/>
            </p14:xfrm>
          </p:contentPart>
        </mc:Choice>
        <mc:Fallback xmlns="">
          <p:pic>
            <p:nvPicPr>
              <p:cNvPr id="17" name="Ink 16">
                <a:extLst>
                  <a:ext uri="{FF2B5EF4-FFF2-40B4-BE49-F238E27FC236}">
                    <a16:creationId xmlns:a16="http://schemas.microsoft.com/office/drawing/2014/main" id="{D48D984E-D491-4B1B-BC26-416CD123B0D9}"/>
                  </a:ext>
                </a:extLst>
              </p:cNvPr>
              <p:cNvPicPr/>
              <p:nvPr/>
            </p:nvPicPr>
            <p:blipFill>
              <a:blip r:embed="rId8"/>
              <a:stretch>
                <a:fillRect/>
              </a:stretch>
            </p:blipFill>
            <p:spPr>
              <a:xfrm>
                <a:off x="1504440" y="2286195"/>
                <a:ext cx="18000" cy="19080"/>
              </a:xfrm>
              <a:prstGeom prst="rect">
                <a:avLst/>
              </a:prstGeom>
            </p:spPr>
          </p:pic>
        </mc:Fallback>
      </mc:AlternateContent>
      <p:pic>
        <p:nvPicPr>
          <p:cNvPr id="10" name="Picture 9">
            <a:extLst>
              <a:ext uri="{FF2B5EF4-FFF2-40B4-BE49-F238E27FC236}">
                <a16:creationId xmlns:a16="http://schemas.microsoft.com/office/drawing/2014/main" id="{A5739E91-6C5E-48DE-B11E-A3403681A54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480560" y="718073"/>
            <a:ext cx="3200400" cy="3200400"/>
          </a:xfrm>
          <a:prstGeom prst="rect">
            <a:avLst/>
          </a:prstGeom>
          <a:ln>
            <a:noFill/>
          </a:ln>
          <a:effectLst/>
        </p:spPr>
      </p:pic>
    </p:spTree>
    <p:extLst>
      <p:ext uri="{BB962C8B-B14F-4D97-AF65-F5344CB8AC3E}">
        <p14:creationId xmlns:p14="http://schemas.microsoft.com/office/powerpoint/2010/main" val="3456411752"/>
      </p:ext>
    </p:extLst>
  </p:cSld>
  <p:clrMap bg1="lt1" tx1="dk1" bg2="lt2" tx2="dk2" accent1="accent1" accent2="accent2" accent3="accent3" accent4="accent4" accent5="accent5" accent6="accent6" hlink="hlink" folHlink="folHlink"/>
  <p:sldLayoutIdLst>
    <p:sldLayoutId id="2147483687"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bottom-gray-band">
            <a:extLst>
              <a:ext uri="{FF2B5EF4-FFF2-40B4-BE49-F238E27FC236}">
                <a16:creationId xmlns:a16="http://schemas.microsoft.com/office/drawing/2014/main" id="{792AF2F4-EB2A-4703-9255-84109C7FEFB6}"/>
              </a:ext>
            </a:extLst>
          </p:cNvPr>
          <p:cNvSpPr>
            <a:spLocks noChangeAspect="1"/>
          </p:cNvSpPr>
          <p:nvPr userDrawn="1"/>
        </p:nvSpPr>
        <p:spPr>
          <a:xfrm>
            <a:off x="0" y="1690"/>
            <a:ext cx="12200878" cy="6867144"/>
          </a:xfrm>
          <a:prstGeom prst="rect">
            <a:avLst/>
          </a:prstGeom>
          <a:solidFill>
            <a:srgbClr val="E6E6E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b="1" dirty="0"/>
          </a:p>
        </p:txBody>
      </p:sp>
      <mc:AlternateContent xmlns:mc="http://schemas.openxmlformats.org/markup-compatibility/2006" xmlns:p14="http://schemas.microsoft.com/office/powerpoint/2010/main">
        <mc:Choice Requires="p14">
          <p:contentPart p14:bwMode="auto" r:id="rId3">
            <p14:nvContentPartPr>
              <p14:cNvPr id="14" name="Ink 13">
                <a:extLst>
                  <a:ext uri="{FF2B5EF4-FFF2-40B4-BE49-F238E27FC236}">
                    <a16:creationId xmlns:a16="http://schemas.microsoft.com/office/drawing/2014/main" id="{06AA41C4-5E30-4CEE-B945-8D150E0DB6FD}"/>
                  </a:ext>
                </a:extLst>
              </p14:cNvPr>
              <p14:cNvContentPartPr/>
              <p14:nvPr userDrawn="1"/>
            </p14:nvContentPartPr>
            <p14:xfrm>
              <a:off x="4317209" y="2516211"/>
              <a:ext cx="360" cy="2520"/>
            </p14:xfrm>
          </p:contentPart>
        </mc:Choice>
        <mc:Fallback xmlns="">
          <p:pic>
            <p:nvPicPr>
              <p:cNvPr id="14" name="Ink 13">
                <a:extLst>
                  <a:ext uri="{FF2B5EF4-FFF2-40B4-BE49-F238E27FC236}">
                    <a16:creationId xmlns:a16="http://schemas.microsoft.com/office/drawing/2014/main" id="{06AA41C4-5E30-4CEE-B945-8D150E0DB6FD}"/>
                  </a:ext>
                </a:extLst>
              </p:cNvPr>
              <p:cNvPicPr/>
              <p:nvPr/>
            </p:nvPicPr>
            <p:blipFill>
              <a:blip r:embed="rId4"/>
              <a:stretch>
                <a:fillRect/>
              </a:stretch>
            </p:blipFill>
            <p:spPr>
              <a:xfrm>
                <a:off x="4308209" y="2505711"/>
                <a:ext cx="18000" cy="231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5" name="Ink 14">
                <a:extLst>
                  <a:ext uri="{FF2B5EF4-FFF2-40B4-BE49-F238E27FC236}">
                    <a16:creationId xmlns:a16="http://schemas.microsoft.com/office/drawing/2014/main" id="{A8AA807E-ED2D-473A-8FE6-C1FD5EEACA51}"/>
                  </a:ext>
                </a:extLst>
              </p14:cNvPr>
              <p14:cNvContentPartPr/>
              <p14:nvPr userDrawn="1"/>
            </p14:nvContentPartPr>
            <p14:xfrm>
              <a:off x="4504049" y="2618451"/>
              <a:ext cx="13320" cy="8280"/>
            </p14:xfrm>
          </p:contentPart>
        </mc:Choice>
        <mc:Fallback xmlns="">
          <p:pic>
            <p:nvPicPr>
              <p:cNvPr id="15" name="Ink 14">
                <a:extLst>
                  <a:ext uri="{FF2B5EF4-FFF2-40B4-BE49-F238E27FC236}">
                    <a16:creationId xmlns:a16="http://schemas.microsoft.com/office/drawing/2014/main" id="{A8AA807E-ED2D-473A-8FE6-C1FD5EEACA51}"/>
                  </a:ext>
                </a:extLst>
              </p:cNvPr>
              <p:cNvPicPr/>
              <p:nvPr/>
            </p:nvPicPr>
            <p:blipFill>
              <a:blip r:embed="rId6"/>
              <a:stretch>
                <a:fillRect/>
              </a:stretch>
            </p:blipFill>
            <p:spPr>
              <a:xfrm>
                <a:off x="4495049" y="2609451"/>
                <a:ext cx="30960" cy="25920"/>
              </a:xfrm>
              <a:prstGeom prst="rect">
                <a:avLst/>
              </a:prstGeom>
            </p:spPr>
          </p:pic>
        </mc:Fallback>
      </mc:AlternateContent>
      <p:pic>
        <p:nvPicPr>
          <p:cNvPr id="16" name="Picture 15">
            <a:extLst>
              <a:ext uri="{FF2B5EF4-FFF2-40B4-BE49-F238E27FC236}">
                <a16:creationId xmlns:a16="http://schemas.microsoft.com/office/drawing/2014/main" id="{E41024B5-58D6-4BAB-827C-0BBE167D744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295900" y="403521"/>
            <a:ext cx="1600200" cy="1600200"/>
          </a:xfrm>
          <a:prstGeom prst="rect">
            <a:avLst/>
          </a:prstGeom>
          <a:effectLst/>
        </p:spPr>
      </p:pic>
      <mc:AlternateContent xmlns:mc="http://schemas.openxmlformats.org/markup-compatibility/2006" xmlns:p14="http://schemas.microsoft.com/office/powerpoint/2010/main">
        <mc:Choice Requires="p14">
          <p:contentPart p14:bwMode="auto" r:id="rId8">
            <p14:nvContentPartPr>
              <p14:cNvPr id="18" name="Ink 17">
                <a:extLst>
                  <a:ext uri="{FF2B5EF4-FFF2-40B4-BE49-F238E27FC236}">
                    <a16:creationId xmlns:a16="http://schemas.microsoft.com/office/drawing/2014/main" id="{889C6DBF-CEE1-4ED5-B5D7-0F5057913B51}"/>
                  </a:ext>
                </a:extLst>
              </p14:cNvPr>
              <p14:cNvContentPartPr/>
              <p14:nvPr userDrawn="1"/>
            </p14:nvContentPartPr>
            <p14:xfrm>
              <a:off x="2045160" y="7093906"/>
              <a:ext cx="3960" cy="11160"/>
            </p14:xfrm>
          </p:contentPart>
        </mc:Choice>
        <mc:Fallback xmlns="">
          <p:pic>
            <p:nvPicPr>
              <p:cNvPr id="18" name="Ink 17">
                <a:extLst>
                  <a:ext uri="{FF2B5EF4-FFF2-40B4-BE49-F238E27FC236}">
                    <a16:creationId xmlns:a16="http://schemas.microsoft.com/office/drawing/2014/main" id="{889C6DBF-CEE1-4ED5-B5D7-0F5057913B51}"/>
                  </a:ext>
                </a:extLst>
              </p:cNvPr>
              <p:cNvPicPr/>
              <p:nvPr/>
            </p:nvPicPr>
            <p:blipFill>
              <a:blip r:embed="rId9"/>
              <a:stretch>
                <a:fillRect/>
              </a:stretch>
            </p:blipFill>
            <p:spPr>
              <a:xfrm>
                <a:off x="2036160" y="7084906"/>
                <a:ext cx="21600"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9" name="Ink 18">
                <a:extLst>
                  <a:ext uri="{FF2B5EF4-FFF2-40B4-BE49-F238E27FC236}">
                    <a16:creationId xmlns:a16="http://schemas.microsoft.com/office/drawing/2014/main" id="{83590487-09C5-4469-8529-1FD065FF5286}"/>
                  </a:ext>
                </a:extLst>
              </p14:cNvPr>
              <p14:cNvContentPartPr/>
              <p14:nvPr userDrawn="1"/>
            </p14:nvContentPartPr>
            <p14:xfrm>
              <a:off x="2666880" y="5997346"/>
              <a:ext cx="9720" cy="7560"/>
            </p14:xfrm>
          </p:contentPart>
        </mc:Choice>
        <mc:Fallback xmlns="">
          <p:pic>
            <p:nvPicPr>
              <p:cNvPr id="19" name="Ink 18">
                <a:extLst>
                  <a:ext uri="{FF2B5EF4-FFF2-40B4-BE49-F238E27FC236}">
                    <a16:creationId xmlns:a16="http://schemas.microsoft.com/office/drawing/2014/main" id="{83590487-09C5-4469-8529-1FD065FF5286}"/>
                  </a:ext>
                </a:extLst>
              </p:cNvPr>
              <p:cNvPicPr/>
              <p:nvPr/>
            </p:nvPicPr>
            <p:blipFill>
              <a:blip r:embed="rId11"/>
              <a:stretch>
                <a:fillRect/>
              </a:stretch>
            </p:blipFill>
            <p:spPr>
              <a:xfrm>
                <a:off x="2658240" y="5988706"/>
                <a:ext cx="2736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0" name="Ink 19">
                <a:extLst>
                  <a:ext uri="{FF2B5EF4-FFF2-40B4-BE49-F238E27FC236}">
                    <a16:creationId xmlns:a16="http://schemas.microsoft.com/office/drawing/2014/main" id="{0E7E49B5-4B31-47F9-B763-EACD4CC7758B}"/>
                  </a:ext>
                </a:extLst>
              </p14:cNvPr>
              <p14:cNvContentPartPr/>
              <p14:nvPr userDrawn="1"/>
            </p14:nvContentPartPr>
            <p14:xfrm>
              <a:off x="2813040" y="5744266"/>
              <a:ext cx="2880" cy="360"/>
            </p14:xfrm>
          </p:contentPart>
        </mc:Choice>
        <mc:Fallback xmlns="">
          <p:pic>
            <p:nvPicPr>
              <p:cNvPr id="20" name="Ink 19">
                <a:extLst>
                  <a:ext uri="{FF2B5EF4-FFF2-40B4-BE49-F238E27FC236}">
                    <a16:creationId xmlns:a16="http://schemas.microsoft.com/office/drawing/2014/main" id="{0E7E49B5-4B31-47F9-B763-EACD4CC7758B}"/>
                  </a:ext>
                </a:extLst>
              </p:cNvPr>
              <p:cNvPicPr/>
              <p:nvPr/>
            </p:nvPicPr>
            <p:blipFill>
              <a:blip r:embed="rId13"/>
              <a:stretch>
                <a:fillRect/>
              </a:stretch>
            </p:blipFill>
            <p:spPr>
              <a:xfrm>
                <a:off x="2804400" y="5735266"/>
                <a:ext cx="205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1" name="Ink 20">
                <a:extLst>
                  <a:ext uri="{FF2B5EF4-FFF2-40B4-BE49-F238E27FC236}">
                    <a16:creationId xmlns:a16="http://schemas.microsoft.com/office/drawing/2014/main" id="{6889C545-D24D-47DE-B8FA-505D488FCDBF}"/>
                  </a:ext>
                </a:extLst>
              </p14:cNvPr>
              <p14:cNvContentPartPr/>
              <p14:nvPr userDrawn="1"/>
            </p14:nvContentPartPr>
            <p14:xfrm>
              <a:off x="1157040" y="5776306"/>
              <a:ext cx="360" cy="8640"/>
            </p14:xfrm>
          </p:contentPart>
        </mc:Choice>
        <mc:Fallback xmlns="">
          <p:pic>
            <p:nvPicPr>
              <p:cNvPr id="21" name="Ink 20">
                <a:extLst>
                  <a:ext uri="{FF2B5EF4-FFF2-40B4-BE49-F238E27FC236}">
                    <a16:creationId xmlns:a16="http://schemas.microsoft.com/office/drawing/2014/main" id="{6889C545-D24D-47DE-B8FA-505D488FCDBF}"/>
                  </a:ext>
                </a:extLst>
              </p:cNvPr>
              <p:cNvPicPr/>
              <p:nvPr/>
            </p:nvPicPr>
            <p:blipFill>
              <a:blip r:embed="rId4"/>
              <a:stretch>
                <a:fillRect/>
              </a:stretch>
            </p:blipFill>
            <p:spPr>
              <a:xfrm>
                <a:off x="1148040" y="5767666"/>
                <a:ext cx="18000" cy="262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Ink 23">
                <a:extLst>
                  <a:ext uri="{FF2B5EF4-FFF2-40B4-BE49-F238E27FC236}">
                    <a16:creationId xmlns:a16="http://schemas.microsoft.com/office/drawing/2014/main" id="{2596D848-4496-4361-B854-901000FAD8D2}"/>
                  </a:ext>
                </a:extLst>
              </p14:cNvPr>
              <p14:cNvContentPartPr/>
              <p14:nvPr userDrawn="1"/>
            </p14:nvContentPartPr>
            <p14:xfrm>
              <a:off x="2907000" y="5807266"/>
              <a:ext cx="360" cy="8640"/>
            </p14:xfrm>
          </p:contentPart>
        </mc:Choice>
        <mc:Fallback xmlns="">
          <p:pic>
            <p:nvPicPr>
              <p:cNvPr id="24" name="Ink 23">
                <a:extLst>
                  <a:ext uri="{FF2B5EF4-FFF2-40B4-BE49-F238E27FC236}">
                    <a16:creationId xmlns:a16="http://schemas.microsoft.com/office/drawing/2014/main" id="{2596D848-4496-4361-B854-901000FAD8D2}"/>
                  </a:ext>
                </a:extLst>
              </p:cNvPr>
              <p:cNvPicPr/>
              <p:nvPr/>
            </p:nvPicPr>
            <p:blipFill>
              <a:blip r:embed="rId4"/>
              <a:stretch>
                <a:fillRect/>
              </a:stretch>
            </p:blipFill>
            <p:spPr>
              <a:xfrm>
                <a:off x="2898360" y="5798266"/>
                <a:ext cx="18000" cy="26280"/>
              </a:xfrm>
              <a:prstGeom prst="rect">
                <a:avLst/>
              </a:prstGeom>
            </p:spPr>
          </p:pic>
        </mc:Fallback>
      </mc:AlternateContent>
    </p:spTree>
    <p:extLst>
      <p:ext uri="{BB962C8B-B14F-4D97-AF65-F5344CB8AC3E}">
        <p14:creationId xmlns:p14="http://schemas.microsoft.com/office/powerpoint/2010/main" val="4177496451"/>
      </p:ext>
    </p:extLst>
  </p:cSld>
  <p:clrMap bg1="lt1" tx1="dk1" bg2="lt2" tx2="dk2" accent1="accent1" accent2="accent2" accent3="accent3" accent4="accent4" accent5="accent5" accent6="accent6" hlink="hlink" folHlink="folHlink"/>
  <p:sldLayoutIdLst>
    <p:sldLayoutId id="2147483689"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5" name="Ink 14">
                <a:extLst>
                  <a:ext uri="{FF2B5EF4-FFF2-40B4-BE49-F238E27FC236}">
                    <a16:creationId xmlns:a16="http://schemas.microsoft.com/office/drawing/2014/main" id="{97760B69-030E-4EB7-B510-E390711039B8}"/>
                  </a:ext>
                </a:extLst>
              </p14:cNvPr>
              <p14:cNvContentPartPr/>
              <p14:nvPr userDrawn="1"/>
            </p14:nvContentPartPr>
            <p14:xfrm>
              <a:off x="2475360" y="8442195"/>
              <a:ext cx="360" cy="360"/>
            </p14:xfrm>
          </p:contentPart>
        </mc:Choice>
        <mc:Fallback xmlns="">
          <p:pic>
            <p:nvPicPr>
              <p:cNvPr id="15" name="Ink 14">
                <a:extLst>
                  <a:ext uri="{FF2B5EF4-FFF2-40B4-BE49-F238E27FC236}">
                    <a16:creationId xmlns:a16="http://schemas.microsoft.com/office/drawing/2014/main" id="{97760B69-030E-4EB7-B510-E390711039B8}"/>
                  </a:ext>
                </a:extLst>
              </p:cNvPr>
              <p:cNvPicPr/>
              <p:nvPr/>
            </p:nvPicPr>
            <p:blipFill>
              <a:blip r:embed="rId4"/>
              <a:stretch>
                <a:fillRect/>
              </a:stretch>
            </p:blipFill>
            <p:spPr>
              <a:xfrm>
                <a:off x="2466360" y="843319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6" name="Ink 15">
                <a:extLst>
                  <a:ext uri="{FF2B5EF4-FFF2-40B4-BE49-F238E27FC236}">
                    <a16:creationId xmlns:a16="http://schemas.microsoft.com/office/drawing/2014/main" id="{367ECB24-8A2D-457C-9843-ECA8AA88B801}"/>
                  </a:ext>
                </a:extLst>
              </p14:cNvPr>
              <p14:cNvContentPartPr/>
              <p14:nvPr userDrawn="1"/>
            </p14:nvContentPartPr>
            <p14:xfrm>
              <a:off x="2562120" y="8430315"/>
              <a:ext cx="2880" cy="5040"/>
            </p14:xfrm>
          </p:contentPart>
        </mc:Choice>
        <mc:Fallback xmlns="">
          <p:pic>
            <p:nvPicPr>
              <p:cNvPr id="16" name="Ink 15">
                <a:extLst>
                  <a:ext uri="{FF2B5EF4-FFF2-40B4-BE49-F238E27FC236}">
                    <a16:creationId xmlns:a16="http://schemas.microsoft.com/office/drawing/2014/main" id="{367ECB24-8A2D-457C-9843-ECA8AA88B801}"/>
                  </a:ext>
                </a:extLst>
              </p:cNvPr>
              <p:cNvPicPr/>
              <p:nvPr/>
            </p:nvPicPr>
            <p:blipFill>
              <a:blip r:embed="rId6"/>
              <a:stretch>
                <a:fillRect/>
              </a:stretch>
            </p:blipFill>
            <p:spPr>
              <a:xfrm>
                <a:off x="2554120" y="8421915"/>
                <a:ext cx="18560" cy="2150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Ink 16">
                <a:extLst>
                  <a:ext uri="{FF2B5EF4-FFF2-40B4-BE49-F238E27FC236}">
                    <a16:creationId xmlns:a16="http://schemas.microsoft.com/office/drawing/2014/main" id="{D48D984E-D491-4B1B-BC26-416CD123B0D9}"/>
                  </a:ext>
                </a:extLst>
              </p14:cNvPr>
              <p14:cNvContentPartPr/>
              <p14:nvPr userDrawn="1"/>
            </p14:nvContentPartPr>
            <p14:xfrm>
              <a:off x="1513440" y="2295195"/>
              <a:ext cx="360" cy="1440"/>
            </p14:xfrm>
          </p:contentPart>
        </mc:Choice>
        <mc:Fallback xmlns="">
          <p:pic>
            <p:nvPicPr>
              <p:cNvPr id="17" name="Ink 16">
                <a:extLst>
                  <a:ext uri="{FF2B5EF4-FFF2-40B4-BE49-F238E27FC236}">
                    <a16:creationId xmlns:a16="http://schemas.microsoft.com/office/drawing/2014/main" id="{D48D984E-D491-4B1B-BC26-416CD123B0D9}"/>
                  </a:ext>
                </a:extLst>
              </p:cNvPr>
              <p:cNvPicPr/>
              <p:nvPr/>
            </p:nvPicPr>
            <p:blipFill>
              <a:blip r:embed="rId8"/>
              <a:stretch>
                <a:fillRect/>
              </a:stretch>
            </p:blipFill>
            <p:spPr>
              <a:xfrm>
                <a:off x="1504440" y="2286195"/>
                <a:ext cx="18000" cy="19080"/>
              </a:xfrm>
              <a:prstGeom prst="rect">
                <a:avLst/>
              </a:prstGeom>
            </p:spPr>
          </p:pic>
        </mc:Fallback>
      </mc:AlternateContent>
      <p:sp>
        <p:nvSpPr>
          <p:cNvPr id="6" name="bottom-gray-band">
            <a:extLst>
              <a:ext uri="{FF2B5EF4-FFF2-40B4-BE49-F238E27FC236}">
                <a16:creationId xmlns:a16="http://schemas.microsoft.com/office/drawing/2014/main" id="{2A9F5B3C-B025-418C-A3E7-6F635E97671E}"/>
              </a:ext>
            </a:extLst>
          </p:cNvPr>
          <p:cNvSpPr>
            <a:spLocks noChangeAspect="1"/>
          </p:cNvSpPr>
          <p:nvPr userDrawn="1"/>
        </p:nvSpPr>
        <p:spPr>
          <a:xfrm>
            <a:off x="0" y="1690"/>
            <a:ext cx="12200878" cy="6867144"/>
          </a:xfrm>
          <a:prstGeom prst="rect">
            <a:avLst/>
          </a:prstGeom>
          <a:solidFill>
            <a:srgbClr val="E6E6E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b="1" dirty="0"/>
          </a:p>
        </p:txBody>
      </p:sp>
    </p:spTree>
    <p:extLst>
      <p:ext uri="{BB962C8B-B14F-4D97-AF65-F5344CB8AC3E}">
        <p14:creationId xmlns:p14="http://schemas.microsoft.com/office/powerpoint/2010/main" val="3535583235"/>
      </p:ext>
    </p:extLst>
  </p:cSld>
  <p:clrMap bg1="lt1" tx1="dk1" bg2="lt2" tx2="dk2" accent1="accent1" accent2="accent2" accent3="accent3" accent4="accent4" accent5="accent5" accent6="accent6" hlink="hlink" folHlink="folHlink"/>
  <p:sldLayoutIdLst>
    <p:sldLayoutId id="2147483691"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bottom-gray-band">
            <a:extLst>
              <a:ext uri="{FF2B5EF4-FFF2-40B4-BE49-F238E27FC236}">
                <a16:creationId xmlns:a16="http://schemas.microsoft.com/office/drawing/2014/main" id="{D51A15C8-6024-4F01-A045-F8F892FB4E2E}"/>
              </a:ext>
            </a:extLst>
          </p:cNvPr>
          <p:cNvSpPr>
            <a:spLocks noChangeAspect="1"/>
          </p:cNvSpPr>
          <p:nvPr userDrawn="1"/>
        </p:nvSpPr>
        <p:spPr>
          <a:xfrm>
            <a:off x="0" y="1690"/>
            <a:ext cx="12200878" cy="6867144"/>
          </a:xfrm>
          <a:prstGeom prst="rect">
            <a:avLst/>
          </a:prstGeom>
          <a:solidFill>
            <a:srgbClr val="E6E6E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b="1" dirty="0"/>
          </a:p>
        </p:txBody>
      </p:sp>
      <mc:AlternateContent xmlns:mc="http://schemas.openxmlformats.org/markup-compatibility/2006" xmlns:p14="http://schemas.microsoft.com/office/powerpoint/2010/main">
        <mc:Choice Requires="p14">
          <p:contentPart p14:bwMode="auto" r:id="rId3">
            <p14:nvContentPartPr>
              <p14:cNvPr id="14" name="Ink 13">
                <a:extLst>
                  <a:ext uri="{FF2B5EF4-FFF2-40B4-BE49-F238E27FC236}">
                    <a16:creationId xmlns:a16="http://schemas.microsoft.com/office/drawing/2014/main" id="{06AA41C4-5E30-4CEE-B945-8D150E0DB6FD}"/>
                  </a:ext>
                </a:extLst>
              </p14:cNvPr>
              <p14:cNvContentPartPr/>
              <p14:nvPr userDrawn="1"/>
            </p14:nvContentPartPr>
            <p14:xfrm>
              <a:off x="4317209" y="2516211"/>
              <a:ext cx="360" cy="2520"/>
            </p14:xfrm>
          </p:contentPart>
        </mc:Choice>
        <mc:Fallback xmlns="">
          <p:pic>
            <p:nvPicPr>
              <p:cNvPr id="14" name="Ink 13">
                <a:extLst>
                  <a:ext uri="{FF2B5EF4-FFF2-40B4-BE49-F238E27FC236}">
                    <a16:creationId xmlns:a16="http://schemas.microsoft.com/office/drawing/2014/main" id="{06AA41C4-5E30-4CEE-B945-8D150E0DB6FD}"/>
                  </a:ext>
                </a:extLst>
              </p:cNvPr>
              <p:cNvPicPr/>
              <p:nvPr/>
            </p:nvPicPr>
            <p:blipFill>
              <a:blip r:embed="rId4"/>
              <a:stretch>
                <a:fillRect/>
              </a:stretch>
            </p:blipFill>
            <p:spPr>
              <a:xfrm>
                <a:off x="4308209" y="2505711"/>
                <a:ext cx="18000" cy="231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5" name="Ink 14">
                <a:extLst>
                  <a:ext uri="{FF2B5EF4-FFF2-40B4-BE49-F238E27FC236}">
                    <a16:creationId xmlns:a16="http://schemas.microsoft.com/office/drawing/2014/main" id="{A8AA807E-ED2D-473A-8FE6-C1FD5EEACA51}"/>
                  </a:ext>
                </a:extLst>
              </p14:cNvPr>
              <p14:cNvContentPartPr/>
              <p14:nvPr userDrawn="1"/>
            </p14:nvContentPartPr>
            <p14:xfrm>
              <a:off x="4504049" y="2618451"/>
              <a:ext cx="13320" cy="8280"/>
            </p14:xfrm>
          </p:contentPart>
        </mc:Choice>
        <mc:Fallback xmlns="">
          <p:pic>
            <p:nvPicPr>
              <p:cNvPr id="15" name="Ink 14">
                <a:extLst>
                  <a:ext uri="{FF2B5EF4-FFF2-40B4-BE49-F238E27FC236}">
                    <a16:creationId xmlns:a16="http://schemas.microsoft.com/office/drawing/2014/main" id="{A8AA807E-ED2D-473A-8FE6-C1FD5EEACA51}"/>
                  </a:ext>
                </a:extLst>
              </p:cNvPr>
              <p:cNvPicPr/>
              <p:nvPr/>
            </p:nvPicPr>
            <p:blipFill>
              <a:blip r:embed="rId6"/>
              <a:stretch>
                <a:fillRect/>
              </a:stretch>
            </p:blipFill>
            <p:spPr>
              <a:xfrm>
                <a:off x="4495049" y="2609451"/>
                <a:ext cx="3096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Ink 17">
                <a:extLst>
                  <a:ext uri="{FF2B5EF4-FFF2-40B4-BE49-F238E27FC236}">
                    <a16:creationId xmlns:a16="http://schemas.microsoft.com/office/drawing/2014/main" id="{889C6DBF-CEE1-4ED5-B5D7-0F5057913B51}"/>
                  </a:ext>
                </a:extLst>
              </p14:cNvPr>
              <p14:cNvContentPartPr/>
              <p14:nvPr userDrawn="1"/>
            </p14:nvContentPartPr>
            <p14:xfrm>
              <a:off x="2045160" y="7093906"/>
              <a:ext cx="3960" cy="11160"/>
            </p14:xfrm>
          </p:contentPart>
        </mc:Choice>
        <mc:Fallback xmlns="">
          <p:pic>
            <p:nvPicPr>
              <p:cNvPr id="18" name="Ink 17">
                <a:extLst>
                  <a:ext uri="{FF2B5EF4-FFF2-40B4-BE49-F238E27FC236}">
                    <a16:creationId xmlns:a16="http://schemas.microsoft.com/office/drawing/2014/main" id="{889C6DBF-CEE1-4ED5-B5D7-0F5057913B51}"/>
                  </a:ext>
                </a:extLst>
              </p:cNvPr>
              <p:cNvPicPr/>
              <p:nvPr/>
            </p:nvPicPr>
            <p:blipFill>
              <a:blip r:embed="rId9"/>
              <a:stretch>
                <a:fillRect/>
              </a:stretch>
            </p:blipFill>
            <p:spPr>
              <a:xfrm>
                <a:off x="2036160" y="7084906"/>
                <a:ext cx="21600"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9" name="Ink 18">
                <a:extLst>
                  <a:ext uri="{FF2B5EF4-FFF2-40B4-BE49-F238E27FC236}">
                    <a16:creationId xmlns:a16="http://schemas.microsoft.com/office/drawing/2014/main" id="{83590487-09C5-4469-8529-1FD065FF5286}"/>
                  </a:ext>
                </a:extLst>
              </p14:cNvPr>
              <p14:cNvContentPartPr/>
              <p14:nvPr userDrawn="1"/>
            </p14:nvContentPartPr>
            <p14:xfrm>
              <a:off x="2666880" y="5997346"/>
              <a:ext cx="9720" cy="7560"/>
            </p14:xfrm>
          </p:contentPart>
        </mc:Choice>
        <mc:Fallback xmlns="">
          <p:pic>
            <p:nvPicPr>
              <p:cNvPr id="19" name="Ink 18">
                <a:extLst>
                  <a:ext uri="{FF2B5EF4-FFF2-40B4-BE49-F238E27FC236}">
                    <a16:creationId xmlns:a16="http://schemas.microsoft.com/office/drawing/2014/main" id="{83590487-09C5-4469-8529-1FD065FF5286}"/>
                  </a:ext>
                </a:extLst>
              </p:cNvPr>
              <p:cNvPicPr/>
              <p:nvPr/>
            </p:nvPicPr>
            <p:blipFill>
              <a:blip r:embed="rId11"/>
              <a:stretch>
                <a:fillRect/>
              </a:stretch>
            </p:blipFill>
            <p:spPr>
              <a:xfrm>
                <a:off x="2658240" y="5988706"/>
                <a:ext cx="2736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0" name="Ink 19">
                <a:extLst>
                  <a:ext uri="{FF2B5EF4-FFF2-40B4-BE49-F238E27FC236}">
                    <a16:creationId xmlns:a16="http://schemas.microsoft.com/office/drawing/2014/main" id="{0E7E49B5-4B31-47F9-B763-EACD4CC7758B}"/>
                  </a:ext>
                </a:extLst>
              </p14:cNvPr>
              <p14:cNvContentPartPr/>
              <p14:nvPr userDrawn="1"/>
            </p14:nvContentPartPr>
            <p14:xfrm>
              <a:off x="2813040" y="5744266"/>
              <a:ext cx="2880" cy="360"/>
            </p14:xfrm>
          </p:contentPart>
        </mc:Choice>
        <mc:Fallback xmlns="">
          <p:pic>
            <p:nvPicPr>
              <p:cNvPr id="20" name="Ink 19">
                <a:extLst>
                  <a:ext uri="{FF2B5EF4-FFF2-40B4-BE49-F238E27FC236}">
                    <a16:creationId xmlns:a16="http://schemas.microsoft.com/office/drawing/2014/main" id="{0E7E49B5-4B31-47F9-B763-EACD4CC7758B}"/>
                  </a:ext>
                </a:extLst>
              </p:cNvPr>
              <p:cNvPicPr/>
              <p:nvPr/>
            </p:nvPicPr>
            <p:blipFill>
              <a:blip r:embed="rId13"/>
              <a:stretch>
                <a:fillRect/>
              </a:stretch>
            </p:blipFill>
            <p:spPr>
              <a:xfrm>
                <a:off x="2804400" y="5735266"/>
                <a:ext cx="205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1" name="Ink 20">
                <a:extLst>
                  <a:ext uri="{FF2B5EF4-FFF2-40B4-BE49-F238E27FC236}">
                    <a16:creationId xmlns:a16="http://schemas.microsoft.com/office/drawing/2014/main" id="{6889C545-D24D-47DE-B8FA-505D488FCDBF}"/>
                  </a:ext>
                </a:extLst>
              </p14:cNvPr>
              <p14:cNvContentPartPr/>
              <p14:nvPr userDrawn="1"/>
            </p14:nvContentPartPr>
            <p14:xfrm>
              <a:off x="1157040" y="5776306"/>
              <a:ext cx="360" cy="8640"/>
            </p14:xfrm>
          </p:contentPart>
        </mc:Choice>
        <mc:Fallback xmlns="">
          <p:pic>
            <p:nvPicPr>
              <p:cNvPr id="21" name="Ink 20">
                <a:extLst>
                  <a:ext uri="{FF2B5EF4-FFF2-40B4-BE49-F238E27FC236}">
                    <a16:creationId xmlns:a16="http://schemas.microsoft.com/office/drawing/2014/main" id="{6889C545-D24D-47DE-B8FA-505D488FCDBF}"/>
                  </a:ext>
                </a:extLst>
              </p:cNvPr>
              <p:cNvPicPr/>
              <p:nvPr/>
            </p:nvPicPr>
            <p:blipFill>
              <a:blip r:embed="rId4"/>
              <a:stretch>
                <a:fillRect/>
              </a:stretch>
            </p:blipFill>
            <p:spPr>
              <a:xfrm>
                <a:off x="1148040" y="5767666"/>
                <a:ext cx="18000" cy="262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Ink 23">
                <a:extLst>
                  <a:ext uri="{FF2B5EF4-FFF2-40B4-BE49-F238E27FC236}">
                    <a16:creationId xmlns:a16="http://schemas.microsoft.com/office/drawing/2014/main" id="{2596D848-4496-4361-B854-901000FAD8D2}"/>
                  </a:ext>
                </a:extLst>
              </p14:cNvPr>
              <p14:cNvContentPartPr/>
              <p14:nvPr userDrawn="1"/>
            </p14:nvContentPartPr>
            <p14:xfrm>
              <a:off x="2907000" y="5807266"/>
              <a:ext cx="360" cy="8640"/>
            </p14:xfrm>
          </p:contentPart>
        </mc:Choice>
        <mc:Fallback xmlns="">
          <p:pic>
            <p:nvPicPr>
              <p:cNvPr id="24" name="Ink 23">
                <a:extLst>
                  <a:ext uri="{FF2B5EF4-FFF2-40B4-BE49-F238E27FC236}">
                    <a16:creationId xmlns:a16="http://schemas.microsoft.com/office/drawing/2014/main" id="{2596D848-4496-4361-B854-901000FAD8D2}"/>
                  </a:ext>
                </a:extLst>
              </p:cNvPr>
              <p:cNvPicPr/>
              <p:nvPr/>
            </p:nvPicPr>
            <p:blipFill>
              <a:blip r:embed="rId4"/>
              <a:stretch>
                <a:fillRect/>
              </a:stretch>
            </p:blipFill>
            <p:spPr>
              <a:xfrm>
                <a:off x="2898360" y="5798266"/>
                <a:ext cx="18000" cy="26280"/>
              </a:xfrm>
              <a:prstGeom prst="rect">
                <a:avLst/>
              </a:prstGeom>
            </p:spPr>
          </p:pic>
        </mc:Fallback>
      </mc:AlternateContent>
    </p:spTree>
    <p:extLst>
      <p:ext uri="{BB962C8B-B14F-4D97-AF65-F5344CB8AC3E}">
        <p14:creationId xmlns:p14="http://schemas.microsoft.com/office/powerpoint/2010/main" val="2743761763"/>
      </p:ext>
    </p:extLst>
  </p:cSld>
  <p:clrMap bg1="lt1" tx1="dk1" bg2="lt2" tx2="dk2" accent1="accent1" accent2="accent2" accent3="accent3" accent4="accent4" accent5="accent5" accent6="accent6" hlink="hlink" folHlink="folHlink"/>
  <p:sldLayoutIdLst>
    <p:sldLayoutId id="2147483683"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bottom-gray-band">
            <a:extLst>
              <a:ext uri="{FF2B5EF4-FFF2-40B4-BE49-F238E27FC236}">
                <a16:creationId xmlns:a16="http://schemas.microsoft.com/office/drawing/2014/main" id="{91F5F483-CA5D-4C55-A53A-FA2A6E9F7157}"/>
              </a:ext>
            </a:extLst>
          </p:cNvPr>
          <p:cNvSpPr>
            <a:spLocks noChangeAspect="1"/>
          </p:cNvSpPr>
          <p:nvPr userDrawn="1"/>
        </p:nvSpPr>
        <p:spPr>
          <a:xfrm>
            <a:off x="0" y="1690"/>
            <a:ext cx="12200878" cy="6867144"/>
          </a:xfrm>
          <a:prstGeom prst="rect">
            <a:avLst/>
          </a:prstGeom>
          <a:solidFill>
            <a:srgbClr val="E6E6E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b="1" dirty="0"/>
          </a:p>
        </p:txBody>
      </p:sp>
      <p:sp>
        <p:nvSpPr>
          <p:cNvPr id="6" name="bottom-gray-band">
            <a:extLst>
              <a:ext uri="{FF2B5EF4-FFF2-40B4-BE49-F238E27FC236}">
                <a16:creationId xmlns:a16="http://schemas.microsoft.com/office/drawing/2014/main" id="{28703C23-698D-4A63-AC95-A55044E9E48B}"/>
              </a:ext>
            </a:extLst>
          </p:cNvPr>
          <p:cNvSpPr/>
          <p:nvPr userDrawn="1"/>
        </p:nvSpPr>
        <p:spPr>
          <a:xfrm>
            <a:off x="-8878" y="6083629"/>
            <a:ext cx="12200878" cy="777240"/>
          </a:xfrm>
          <a:prstGeom prst="rect">
            <a:avLst/>
          </a:prstGeom>
          <a:solidFill>
            <a:srgbClr val="7B7B7B">
              <a:alpha val="20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pic>
        <p:nvPicPr>
          <p:cNvPr id="8" name="red-blue-dot-logo">
            <a:extLst>
              <a:ext uri="{FF2B5EF4-FFF2-40B4-BE49-F238E27FC236}">
                <a16:creationId xmlns:a16="http://schemas.microsoft.com/office/drawing/2014/main" id="{44F0CF3F-708A-4352-9917-BB12635CCA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28600" y="6163238"/>
            <a:ext cx="621792" cy="621792"/>
          </a:xfrm>
          <a:prstGeom prst="rect">
            <a:avLst/>
          </a:prstGeom>
          <a:effectLst/>
        </p:spPr>
      </p:pic>
      <p:grpSp>
        <p:nvGrpSpPr>
          <p:cNvPr id="3" name="Group 2">
            <a:extLst>
              <a:ext uri="{FF2B5EF4-FFF2-40B4-BE49-F238E27FC236}">
                <a16:creationId xmlns:a16="http://schemas.microsoft.com/office/drawing/2014/main" id="{18AE4FA9-BDC3-44E1-9274-AF8E81703EB3}"/>
              </a:ext>
            </a:extLst>
          </p:cNvPr>
          <p:cNvGrpSpPr/>
          <p:nvPr userDrawn="1"/>
        </p:nvGrpSpPr>
        <p:grpSpPr>
          <a:xfrm>
            <a:off x="1143000" y="6308269"/>
            <a:ext cx="4722902" cy="396708"/>
            <a:chOff x="310896" y="6308269"/>
            <a:chExt cx="4722902" cy="396708"/>
          </a:xfrm>
        </p:grpSpPr>
        <p:pic>
          <p:nvPicPr>
            <p:cNvPr id="9" name="ship">
              <a:extLst>
                <a:ext uri="{FF2B5EF4-FFF2-40B4-BE49-F238E27FC236}">
                  <a16:creationId xmlns:a16="http://schemas.microsoft.com/office/drawing/2014/main" id="{1A5C3283-931A-4876-8388-2ADB265962A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65864" y="6339218"/>
              <a:ext cx="741092" cy="365759"/>
            </a:xfrm>
            <a:prstGeom prst="rect">
              <a:avLst/>
            </a:prstGeom>
            <a:noFill/>
          </p:spPr>
        </p:pic>
        <p:pic>
          <p:nvPicPr>
            <p:cNvPr id="10" name="car">
              <a:extLst>
                <a:ext uri="{FF2B5EF4-FFF2-40B4-BE49-F238E27FC236}">
                  <a16:creationId xmlns:a16="http://schemas.microsoft.com/office/drawing/2014/main" id="{7DA00706-A050-4BF5-9107-6066A89C3E1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43574" y="6387992"/>
              <a:ext cx="420340" cy="244561"/>
            </a:xfrm>
            <a:prstGeom prst="rect">
              <a:avLst/>
            </a:prstGeom>
            <a:noFill/>
          </p:spPr>
        </p:pic>
        <p:pic>
          <p:nvPicPr>
            <p:cNvPr id="11" name="bike">
              <a:extLst>
                <a:ext uri="{FF2B5EF4-FFF2-40B4-BE49-F238E27FC236}">
                  <a16:creationId xmlns:a16="http://schemas.microsoft.com/office/drawing/2014/main" id="{A16439BD-DF25-4B02-B797-B39A2520CD4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2594" y="6317534"/>
              <a:ext cx="348178" cy="315019"/>
            </a:xfrm>
            <a:prstGeom prst="rect">
              <a:avLst/>
            </a:prstGeom>
            <a:noFill/>
          </p:spPr>
        </p:pic>
        <p:pic>
          <p:nvPicPr>
            <p:cNvPr id="12" name="pedestrian">
              <a:extLst>
                <a:ext uri="{FF2B5EF4-FFF2-40B4-BE49-F238E27FC236}">
                  <a16:creationId xmlns:a16="http://schemas.microsoft.com/office/drawing/2014/main" id="{37E33E3E-0EB9-4630-9E4C-BDC80412878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0896" y="6308269"/>
              <a:ext cx="281616" cy="324284"/>
            </a:xfrm>
            <a:prstGeom prst="rect">
              <a:avLst/>
            </a:prstGeom>
            <a:noFill/>
          </p:spPr>
        </p:pic>
        <p:pic>
          <p:nvPicPr>
            <p:cNvPr id="13" name="plane">
              <a:extLst>
                <a:ext uri="{FF2B5EF4-FFF2-40B4-BE49-F238E27FC236}">
                  <a16:creationId xmlns:a16="http://schemas.microsoft.com/office/drawing/2014/main" id="{03DAF370-0D43-4944-832C-81AF6EE1C41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flipH="1">
              <a:off x="4477977" y="6449321"/>
              <a:ext cx="555821" cy="162259"/>
            </a:xfrm>
            <a:prstGeom prst="rect">
              <a:avLst/>
            </a:prstGeom>
            <a:noFill/>
          </p:spPr>
        </p:pic>
        <p:pic>
          <p:nvPicPr>
            <p:cNvPr id="14" name="rail">
              <a:extLst>
                <a:ext uri="{FF2B5EF4-FFF2-40B4-BE49-F238E27FC236}">
                  <a16:creationId xmlns:a16="http://schemas.microsoft.com/office/drawing/2014/main" id="{B8A42044-AB8E-4C9E-8661-20DF8ED4B2E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75871" y="6330726"/>
              <a:ext cx="518766" cy="301827"/>
            </a:xfrm>
            <a:prstGeom prst="rect">
              <a:avLst/>
            </a:prstGeom>
            <a:noFill/>
          </p:spPr>
        </p:pic>
        <p:pic>
          <p:nvPicPr>
            <p:cNvPr id="15" name="bus">
              <a:extLst>
                <a:ext uri="{FF2B5EF4-FFF2-40B4-BE49-F238E27FC236}">
                  <a16:creationId xmlns:a16="http://schemas.microsoft.com/office/drawing/2014/main" id="{CC990D97-241C-4147-A723-0FF0BDF0B53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26052" y="6322500"/>
              <a:ext cx="444657" cy="319106"/>
            </a:xfrm>
            <a:prstGeom prst="rect">
              <a:avLst/>
            </a:prstGeom>
            <a:noFill/>
          </p:spPr>
        </p:pic>
        <p:pic>
          <p:nvPicPr>
            <p:cNvPr id="16" name="semi">
              <a:extLst>
                <a:ext uri="{FF2B5EF4-FFF2-40B4-BE49-F238E27FC236}">
                  <a16:creationId xmlns:a16="http://schemas.microsoft.com/office/drawing/2014/main" id="{AB83D851-E459-4767-AFB8-046F5769F47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3021021" y="6387992"/>
              <a:ext cx="808490" cy="244561"/>
            </a:xfrm>
            <a:prstGeom prst="rect">
              <a:avLst/>
            </a:prstGeom>
            <a:noFill/>
          </p:spPr>
        </p:pic>
      </p:grpSp>
    </p:spTree>
    <p:extLst>
      <p:ext uri="{BB962C8B-B14F-4D97-AF65-F5344CB8AC3E}">
        <p14:creationId xmlns:p14="http://schemas.microsoft.com/office/powerpoint/2010/main" val="2417235140"/>
      </p:ext>
    </p:extLst>
  </p:cSld>
  <p:clrMap bg1="lt1" tx1="dk1" bg2="lt2" tx2="dk2" accent1="accent1" accent2="accent2" accent3="accent3" accent4="accent4" accent5="accent5" accent6="accent6" hlink="hlink" folHlink="folHlink"/>
  <p:sldLayoutIdLst>
    <p:sldLayoutId id="2147483660" r:id="rId1"/>
    <p:sldLayoutId id="2147483657" r:id="rId2"/>
    <p:sldLayoutId id="2147483661" r:id="rId3"/>
    <p:sldLayoutId id="2147483658" r:id="rId4"/>
    <p:sldLayoutId id="2147483659" r:id="rId5"/>
    <p:sldLayoutId id="2147483663"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EED4D3D1-4BB3-4BE9-A09B-23DE5A867B6C}"/>
                  </a:ext>
                </a:extLst>
              </p14:cNvPr>
              <p14:cNvContentPartPr/>
              <p14:nvPr userDrawn="1"/>
            </p14:nvContentPartPr>
            <p14:xfrm>
              <a:off x="881854" y="-353627"/>
              <a:ext cx="16560" cy="11160"/>
            </p14:xfrm>
          </p:contentPart>
        </mc:Choice>
        <mc:Fallback xmlns="">
          <p:pic>
            <p:nvPicPr>
              <p:cNvPr id="2" name="Ink 1">
                <a:extLst>
                  <a:ext uri="{FF2B5EF4-FFF2-40B4-BE49-F238E27FC236}">
                    <a16:creationId xmlns:a16="http://schemas.microsoft.com/office/drawing/2014/main" id="{EED4D3D1-4BB3-4BE9-A09B-23DE5A867B6C}"/>
                  </a:ext>
                </a:extLst>
              </p:cNvPr>
              <p:cNvPicPr/>
              <p:nvPr/>
            </p:nvPicPr>
            <p:blipFill>
              <a:blip r:embed="rId5"/>
              <a:stretch>
                <a:fillRect/>
              </a:stretch>
            </p:blipFill>
            <p:spPr>
              <a:xfrm>
                <a:off x="872854" y="-362267"/>
                <a:ext cx="34200" cy="28800"/>
              </a:xfrm>
              <a:prstGeom prst="rect">
                <a:avLst/>
              </a:prstGeom>
            </p:spPr>
          </p:pic>
        </mc:Fallback>
      </mc:AlternateContent>
      <p:sp>
        <p:nvSpPr>
          <p:cNvPr id="4" name="bottom-gray-band">
            <a:extLst>
              <a:ext uri="{FF2B5EF4-FFF2-40B4-BE49-F238E27FC236}">
                <a16:creationId xmlns:a16="http://schemas.microsoft.com/office/drawing/2014/main" id="{E013839C-D24C-4F7D-B128-E207CE572FAE}"/>
              </a:ext>
            </a:extLst>
          </p:cNvPr>
          <p:cNvSpPr>
            <a:spLocks noChangeAspect="1"/>
          </p:cNvSpPr>
          <p:nvPr userDrawn="1"/>
        </p:nvSpPr>
        <p:spPr>
          <a:xfrm>
            <a:off x="0" y="1690"/>
            <a:ext cx="12200878" cy="6867144"/>
          </a:xfrm>
          <a:prstGeom prst="rect">
            <a:avLst/>
          </a:prstGeom>
          <a:solidFill>
            <a:srgbClr val="E6E6E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b="1" dirty="0"/>
          </a:p>
        </p:txBody>
      </p:sp>
    </p:spTree>
    <p:extLst>
      <p:ext uri="{BB962C8B-B14F-4D97-AF65-F5344CB8AC3E}">
        <p14:creationId xmlns:p14="http://schemas.microsoft.com/office/powerpoint/2010/main" val="1477392754"/>
      </p:ext>
    </p:extLst>
  </p:cSld>
  <p:clrMap bg1="lt1" tx1="dk1" bg2="lt2" tx2="dk2" accent1="accent1" accent2="accent2" accent3="accent3" accent4="accent4" accent5="accent5" accent6="accent6" hlink="hlink" folHlink="folHlink"/>
  <p:sldLayoutIdLst>
    <p:sldLayoutId id="2147483679"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7.xml"/><Relationship Id="rId7" Type="http://schemas.openxmlformats.org/officeDocument/2006/relationships/image" Target="../media/image2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12.xml"/><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5.png"/><Relationship Id="rId5" Type="http://schemas.openxmlformats.org/officeDocument/2006/relationships/image" Target="../media/image2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3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2.png"/><Relationship Id="rId5" Type="http://schemas.openxmlformats.org/officeDocument/2006/relationships/image" Target="../media/image3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42.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1.png"/><Relationship Id="rId5" Type="http://schemas.openxmlformats.org/officeDocument/2006/relationships/image" Target="../media/image37.png"/><Relationship Id="rId4" Type="http://schemas.openxmlformats.org/officeDocument/2006/relationships/notesSlide" Target="../notesSlides/notesSlide21.xml"/><Relationship Id="rId9"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45.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4.png"/><Relationship Id="rId5" Type="http://schemas.openxmlformats.org/officeDocument/2006/relationships/image" Target="../media/image37.png"/><Relationship Id="rId4" Type="http://schemas.openxmlformats.org/officeDocument/2006/relationships/notesSlide" Target="../notesSlides/notesSlide24.xml"/><Relationship Id="rId9"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comments" Target="../comments/comment1.xml"/><Relationship Id="rId5" Type="http://schemas.openxmlformats.org/officeDocument/2006/relationships/image" Target="../media/image1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48.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7.png"/><Relationship Id="rId5" Type="http://schemas.openxmlformats.org/officeDocument/2006/relationships/image" Target="../media/image47.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5.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52.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7.png"/><Relationship Id="rId5" Type="http://schemas.openxmlformats.org/officeDocument/2006/relationships/image" Target="../media/image49.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5.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5.png"/><Relationship Id="rId5" Type="http://schemas.openxmlformats.org/officeDocument/2006/relationships/image" Target="../media/image55.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5.png"/><Relationship Id="rId5" Type="http://schemas.openxmlformats.org/officeDocument/2006/relationships/image" Target="../media/image56.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5.png"/><Relationship Id="rId5" Type="http://schemas.openxmlformats.org/officeDocument/2006/relationships/image" Target="../media/image57.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5.png"/><Relationship Id="rId5" Type="http://schemas.openxmlformats.org/officeDocument/2006/relationships/image" Target="../media/image58.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7.xml"/><Relationship Id="rId7" Type="http://schemas.openxmlformats.org/officeDocument/2006/relationships/image" Target="../media/image60.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5.png"/><Relationship Id="rId5" Type="http://schemas.openxmlformats.org/officeDocument/2006/relationships/image" Target="../media/image59.png"/><Relationship Id="rId10" Type="http://schemas.openxmlformats.org/officeDocument/2006/relationships/image" Target="../media/image63.png"/><Relationship Id="rId4" Type="http://schemas.openxmlformats.org/officeDocument/2006/relationships/notesSlide" Target="../notesSlides/notesSlide36.xml"/><Relationship Id="rId9"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5.png"/><Relationship Id="rId5" Type="http://schemas.openxmlformats.org/officeDocument/2006/relationships/image" Target="../media/image6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7.xml"/><Relationship Id="rId7" Type="http://schemas.openxmlformats.org/officeDocument/2006/relationships/image" Target="../media/image67.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notesSlide" Target="../notesSlides/notesSlide38.xml"/><Relationship Id="rId9" Type="http://schemas.openxmlformats.org/officeDocument/2006/relationships/image" Target="../media/image15.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77.jpg"/></Relationships>
</file>

<file path=ppt/slides/_rels/slide4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79.jpg"/></Relationships>
</file>

<file path=ppt/slides/_rels/slide4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12.xml"/><Relationship Id="rId4" Type="http://schemas.openxmlformats.org/officeDocument/2006/relationships/image" Target="../media/image82.jpg"/></Relationships>
</file>

<file path=ppt/slides/_rels/slide4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notesSlide" Target="../notesSlides/notesSlide44.xml"/></Relationships>
</file>

<file path=ppt/slides/_rels/slide4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88.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notesSlide" Target="../notesSlides/notesSlide45.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5.png"/><Relationship Id="rId5" Type="http://schemas.openxmlformats.org/officeDocument/2006/relationships/image" Target="../media/image18.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8" Type="http://schemas.openxmlformats.org/officeDocument/2006/relationships/image" Target="cid:image009.png@01D81C4A.52448710" TargetMode="External"/><Relationship Id="rId3" Type="http://schemas.openxmlformats.org/officeDocument/2006/relationships/slideLayout" Target="../slideLayouts/slideLayout7.xml"/><Relationship Id="rId7" Type="http://schemas.openxmlformats.org/officeDocument/2006/relationships/image" Target="../media/image92.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cid:image004.png@01D81C4A.52448710" TargetMode="External"/><Relationship Id="rId11" Type="http://schemas.openxmlformats.org/officeDocument/2006/relationships/image" Target="../media/image15.png"/><Relationship Id="rId5" Type="http://schemas.openxmlformats.org/officeDocument/2006/relationships/image" Target="../media/image91.png"/><Relationship Id="rId10" Type="http://schemas.openxmlformats.org/officeDocument/2006/relationships/image" Target="cid:image005.png@01D81C4A.52448710" TargetMode="External"/><Relationship Id="rId4" Type="http://schemas.openxmlformats.org/officeDocument/2006/relationships/notesSlide" Target="../notesSlides/notesSlide47.xml"/><Relationship Id="rId9" Type="http://schemas.openxmlformats.org/officeDocument/2006/relationships/image" Target="../media/image93.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15.png"/><Relationship Id="rId5" Type="http://schemas.openxmlformats.org/officeDocument/2006/relationships/image" Target="../media/image94.png"/><Relationship Id="rId4" Type="http://schemas.openxmlformats.org/officeDocument/2006/relationships/notesSlide" Target="../notesSlides/notesSlide48.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notesSlide" Target="../notesSlides/notesSlide49.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notesSlide" Target="../notesSlides/notesSlide50.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notesSlide" Target="../notesSlides/notesSlide51.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notesSlide" Target="../notesSlides/notesSlide5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101.png"/><Relationship Id="rId5" Type="http://schemas.openxmlformats.org/officeDocument/2006/relationships/image" Target="../media/image15.png"/><Relationship Id="rId4" Type="http://schemas.openxmlformats.org/officeDocument/2006/relationships/notesSlide" Target="../notesSlides/notesSlide53.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15.png"/><Relationship Id="rId5" Type="http://schemas.openxmlformats.org/officeDocument/2006/relationships/image" Target="../media/image102.emf"/><Relationship Id="rId4" Type="http://schemas.openxmlformats.org/officeDocument/2006/relationships/notesSlide" Target="../notesSlides/notesSlide54.xml"/></Relationships>
</file>

<file path=ppt/slides/_rels/slide5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05.pn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notesSlide" Target="../notesSlides/notesSlide55.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notesSlide" Target="../notesSlides/notesSlide5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8.xml"/><Relationship Id="rId7" Type="http://schemas.openxmlformats.org/officeDocument/2006/relationships/image" Target="../media/image110.png"/><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notesSlide" Target="../notesSlides/notesSlide57.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5.png"/><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notesSlide" Target="../notesSlides/notesSlide58.xml"/></Relationships>
</file>

<file path=ppt/slides/_rels/slide6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hyperlink" Target="mailto:wislcs@topslab.wisc.edu" TargetMode="Externa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hyperlink" Target="https://transportal.cee.wisc.edu/closures/" TargetMode="External"/><Relationship Id="rId5" Type="http://schemas.openxmlformats.org/officeDocument/2006/relationships/image" Target="../media/image23.png"/><Relationship Id="rId4" Type="http://schemas.openxmlformats.org/officeDocument/2006/relationships/notesSlide" Target="../notesSlides/notesSlide59.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2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2.png"/><Relationship Id="rId5" Type="http://schemas.openxmlformats.org/officeDocument/2006/relationships/hyperlink" Target="https://transportal.cee.wisc.edu/closures/"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png"/><Relationship Id="rId5" Type="http://schemas.openxmlformats.org/officeDocument/2006/relationships/image" Target="../media/image2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BC737C-DCA7-4361-B2C5-B05218539A9E}"/>
              </a:ext>
            </a:extLst>
          </p:cNvPr>
          <p:cNvSpPr>
            <a:spLocks noGrp="1"/>
          </p:cNvSpPr>
          <p:nvPr>
            <p:ph type="body" sz="quarter" idx="10"/>
          </p:nvPr>
        </p:nvSpPr>
        <p:spPr>
          <a:xfrm>
            <a:off x="609600" y="2574757"/>
            <a:ext cx="10972800" cy="1732547"/>
          </a:xfrm>
        </p:spPr>
        <p:txBody>
          <a:bodyPr/>
          <a:lstStyle/>
          <a:p>
            <a:r>
              <a:rPr lang="en-US" dirty="0"/>
              <a:t>Lane Closure System 2.0</a:t>
            </a:r>
          </a:p>
          <a:p>
            <a:r>
              <a:rPr lang="en-US" dirty="0"/>
              <a:t>Introduction to LCS</a:t>
            </a:r>
          </a:p>
        </p:txBody>
      </p:sp>
      <p:sp>
        <p:nvSpPr>
          <p:cNvPr id="3" name="TextBox 2">
            <a:extLst>
              <a:ext uri="{FF2B5EF4-FFF2-40B4-BE49-F238E27FC236}">
                <a16:creationId xmlns:a16="http://schemas.microsoft.com/office/drawing/2014/main" id="{7B7902A2-A259-47E2-BDA9-A4DA5229CA88}"/>
              </a:ext>
            </a:extLst>
          </p:cNvPr>
          <p:cNvSpPr txBox="1"/>
          <p:nvPr/>
        </p:nvSpPr>
        <p:spPr>
          <a:xfrm>
            <a:off x="2175933" y="5408249"/>
            <a:ext cx="7840134" cy="1077218"/>
          </a:xfrm>
          <a:prstGeom prst="rect">
            <a:avLst/>
          </a:prstGeom>
          <a:noFill/>
        </p:spPr>
        <p:txBody>
          <a:bodyPr wrap="square" rtlCol="0">
            <a:spAutoFit/>
          </a:bodyPr>
          <a:lstStyle/>
          <a:p>
            <a:pPr algn="ctr"/>
            <a:r>
              <a:rPr lang="en-US" sz="3200" i="1" dirty="0">
                <a:solidFill>
                  <a:srgbClr val="802F2D"/>
                </a:solidFill>
                <a:latin typeface="Arial Narrow" panose="020B0606020202030204" pitchFamily="34" charset="0"/>
              </a:rPr>
              <a:t>You can play the presentation in Slide Show mode with or without the sound on</a:t>
            </a:r>
          </a:p>
        </p:txBody>
      </p:sp>
      <p:pic>
        <p:nvPicPr>
          <p:cNvPr id="5" name="Picture 4">
            <a:extLst>
              <a:ext uri="{FF2B5EF4-FFF2-40B4-BE49-F238E27FC236}">
                <a16:creationId xmlns:a16="http://schemas.microsoft.com/office/drawing/2014/main" id="{AD4F9192-021A-4D6C-A741-4017AADE31DA}"/>
              </a:ext>
            </a:extLst>
          </p:cNvPr>
          <p:cNvPicPr>
            <a:picLocks noChangeAspect="1"/>
          </p:cNvPicPr>
          <p:nvPr/>
        </p:nvPicPr>
        <p:blipFill>
          <a:blip r:embed="rId5"/>
          <a:stretch>
            <a:fillRect/>
          </a:stretch>
        </p:blipFill>
        <p:spPr>
          <a:xfrm>
            <a:off x="923352" y="5619170"/>
            <a:ext cx="1252581" cy="1077218"/>
          </a:xfrm>
          <a:prstGeom prst="rect">
            <a:avLst/>
          </a:prstGeom>
          <a:effectLst>
            <a:outerShdw blurRad="50800" dist="38100" dir="2700000" algn="tl" rotWithShape="0">
              <a:prstClr val="black">
                <a:alpha val="40000"/>
              </a:prstClr>
            </a:outerShdw>
          </a:effectLst>
        </p:spPr>
      </p:pic>
      <p:pic>
        <p:nvPicPr>
          <p:cNvPr id="10" name="slide01">
            <a:hlinkClick r:id="" action="ppaction://media"/>
            <a:extLst>
              <a:ext uri="{FF2B5EF4-FFF2-40B4-BE49-F238E27FC236}">
                <a16:creationId xmlns:a16="http://schemas.microsoft.com/office/drawing/2014/main" id="{61653C0E-AA67-48D2-A7D8-FC9F9DB0CE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5989" y="293841"/>
            <a:ext cx="487363" cy="487363"/>
          </a:xfrm>
          <a:prstGeom prst="rect">
            <a:avLst/>
          </a:prstGeom>
        </p:spPr>
      </p:pic>
      <p:pic>
        <p:nvPicPr>
          <p:cNvPr id="12" name="Picture 11">
            <a:extLst>
              <a:ext uri="{FF2B5EF4-FFF2-40B4-BE49-F238E27FC236}">
                <a16:creationId xmlns:a16="http://schemas.microsoft.com/office/drawing/2014/main" id="{F4AB689A-A853-4FF8-833B-03356BBEFD72}"/>
              </a:ext>
            </a:extLst>
          </p:cNvPr>
          <p:cNvPicPr>
            <a:picLocks noChangeAspect="1"/>
          </p:cNvPicPr>
          <p:nvPr/>
        </p:nvPicPr>
        <p:blipFill rotWithShape="1">
          <a:blip r:embed="rId7"/>
          <a:srcRect l="13448"/>
          <a:stretch/>
        </p:blipFill>
        <p:spPr>
          <a:xfrm>
            <a:off x="10127278" y="5567739"/>
            <a:ext cx="994944" cy="106623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8986960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par>
                                <p:cTn id="8" presetID="1" presetClass="mediacall" presetSubtype="0" fill="hold" nodeType="withEffect">
                                  <p:stCondLst>
                                    <p:cond delay="0"/>
                                  </p:stCondLst>
                                  <p:childTnLst>
                                    <p:cmd type="call" cmd="playFrom(0.0)">
                                      <p:cBhvr>
                                        <p:cTn id="9" dur="11387" fill="hold"/>
                                        <p:tgtEl>
                                          <p:spTgt spid="10"/>
                                        </p:tgtEl>
                                      </p:cBhvr>
                                    </p:cmd>
                                  </p:childTnLst>
                                </p:cTn>
                              </p:par>
                              <p:par>
                                <p:cTn id="10" presetID="53" presetClass="entr" presetSubtype="16" fill="hold" nodeType="withEffect">
                                  <p:stCondLst>
                                    <p:cond delay="450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Effect transition="in" filter="fade">
                                      <p:cBhvr>
                                        <p:cTn id="14" dur="1000"/>
                                        <p:tgtEl>
                                          <p:spTgt spid="5"/>
                                        </p:tgtEl>
                                      </p:cBhvr>
                                    </p:animEffect>
                                  </p:childTnLst>
                                </p:cTn>
                              </p:par>
                              <p:par>
                                <p:cTn id="15" presetID="53" presetClass="entr" presetSubtype="16" fill="hold" nodeType="withEffect">
                                  <p:stCondLst>
                                    <p:cond delay="450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fltVal val="0"/>
                                          </p:val>
                                        </p:tav>
                                        <p:tav tm="100000">
                                          <p:val>
                                            <p:strVal val="#ppt_w"/>
                                          </p:val>
                                        </p:tav>
                                      </p:tavLst>
                                    </p:anim>
                                    <p:anim calcmode="lin" valueType="num">
                                      <p:cBhvr>
                                        <p:cTn id="18" dur="1000" fill="hold"/>
                                        <p:tgtEl>
                                          <p:spTgt spid="12"/>
                                        </p:tgtEl>
                                        <p:attrNameLst>
                                          <p:attrName>ppt_h</p:attrName>
                                        </p:attrNameLst>
                                      </p:cBhvr>
                                      <p:tavLst>
                                        <p:tav tm="0">
                                          <p:val>
                                            <p:fltVal val="0"/>
                                          </p:val>
                                        </p:tav>
                                        <p:tav tm="100000">
                                          <p:val>
                                            <p:strVal val="#ppt_h"/>
                                          </p:val>
                                        </p:tav>
                                      </p:tavLst>
                                    </p:anim>
                                    <p:animEffect transition="in" filter="fade">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0"/>
                </p:tgtEl>
              </p:cMediaNode>
            </p:audio>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60" y="268976"/>
            <a:ext cx="10972800" cy="1270528"/>
          </a:xfrm>
        </p:spPr>
        <p:txBody>
          <a:bodyPr/>
          <a:lstStyle/>
          <a:p>
            <a:pPr>
              <a:lnSpc>
                <a:spcPts val="4800"/>
              </a:lnSpc>
            </a:pPr>
            <a:r>
              <a:rPr lang="en-US" sz="4800" dirty="0"/>
              <a:t>User Roles</a:t>
            </a:r>
          </a:p>
        </p:txBody>
      </p:sp>
      <p:sp>
        <p:nvSpPr>
          <p:cNvPr id="4" name="Content Placeholder 3"/>
          <p:cNvSpPr>
            <a:spLocks noGrp="1"/>
          </p:cNvSpPr>
          <p:nvPr>
            <p:ph idx="13"/>
          </p:nvPr>
        </p:nvSpPr>
        <p:spPr>
          <a:xfrm>
            <a:off x="594360" y="1441525"/>
            <a:ext cx="11306092" cy="4615030"/>
          </a:xfrm>
        </p:spPr>
        <p:txBody>
          <a:bodyPr/>
          <a:lstStyle/>
          <a:p>
            <a:pPr>
              <a:lnSpc>
                <a:spcPct val="100000"/>
              </a:lnSpc>
              <a:spcBef>
                <a:spcPts val="600"/>
              </a:spcBef>
              <a:spcAft>
                <a:spcPts val="600"/>
              </a:spcAft>
            </a:pPr>
            <a:r>
              <a:rPr lang="en-US" sz="2200" b="1" dirty="0">
                <a:solidFill>
                  <a:srgbClr val="802F2D"/>
                </a:solidFill>
              </a:rPr>
              <a:t>Standard User (Viewer) - </a:t>
            </a:r>
            <a:r>
              <a:rPr lang="en-US" sz="2200" dirty="0"/>
              <a:t>Does not have acceptance authority and does not have access to any interface that allows them to act upon a closure, including requesting, other than to view it.</a:t>
            </a:r>
          </a:p>
          <a:p>
            <a:pPr>
              <a:lnSpc>
                <a:spcPct val="100000"/>
              </a:lnSpc>
              <a:spcBef>
                <a:spcPts val="600"/>
              </a:spcBef>
              <a:spcAft>
                <a:spcPts val="600"/>
              </a:spcAft>
            </a:pPr>
            <a:r>
              <a:rPr lang="en-US" sz="2200" b="1" dirty="0">
                <a:solidFill>
                  <a:srgbClr val="802F2D"/>
                </a:solidFill>
              </a:rPr>
              <a:t>Requestor - </a:t>
            </a:r>
            <a:r>
              <a:rPr lang="en-US" sz="2200" dirty="0"/>
              <a:t>Likely a WisDOT employee, consultant, contractor, utility company, municipality/town/village employee or county maintenance personnel who may only enter or view closures.</a:t>
            </a:r>
          </a:p>
          <a:p>
            <a:pPr>
              <a:lnSpc>
                <a:spcPct val="100000"/>
              </a:lnSpc>
              <a:spcBef>
                <a:spcPts val="600"/>
              </a:spcBef>
              <a:spcAft>
                <a:spcPts val="600"/>
              </a:spcAft>
            </a:pPr>
            <a:r>
              <a:rPr lang="en-US" sz="2200" b="1" dirty="0">
                <a:solidFill>
                  <a:srgbClr val="802F2D"/>
                </a:solidFill>
              </a:rPr>
              <a:t>Limited Approver - </a:t>
            </a:r>
            <a:r>
              <a:rPr lang="en-US" sz="2200" dirty="0"/>
              <a:t>Can create/modify/edit closures. They can accept nonpriority roadway closures.</a:t>
            </a:r>
          </a:p>
          <a:p>
            <a:pPr>
              <a:lnSpc>
                <a:spcPct val="100000"/>
              </a:lnSpc>
              <a:spcBef>
                <a:spcPts val="600"/>
              </a:spcBef>
              <a:spcAft>
                <a:spcPts val="600"/>
              </a:spcAft>
            </a:pPr>
            <a:r>
              <a:rPr lang="en-US" sz="2200" b="1" dirty="0">
                <a:solidFill>
                  <a:srgbClr val="802F2D"/>
                </a:solidFill>
              </a:rPr>
              <a:t>Full Approver - </a:t>
            </a:r>
            <a:r>
              <a:rPr lang="en-US" sz="2200" dirty="0"/>
              <a:t>Can create/modify/edit closures. They can accept nonpriority and priority roadway closures and update project level information.</a:t>
            </a:r>
          </a:p>
          <a:p>
            <a:pPr>
              <a:lnSpc>
                <a:spcPct val="100000"/>
              </a:lnSpc>
              <a:spcBef>
                <a:spcPts val="600"/>
              </a:spcBef>
              <a:spcAft>
                <a:spcPts val="600"/>
              </a:spcAft>
            </a:pPr>
            <a:r>
              <a:rPr lang="en-US" sz="2200" b="1" dirty="0">
                <a:solidFill>
                  <a:srgbClr val="802F2D"/>
                </a:solidFill>
              </a:rPr>
              <a:t>Regional Manager - </a:t>
            </a:r>
            <a:r>
              <a:rPr lang="en-US" sz="2200" dirty="0"/>
              <a:t>Acts as regional coordinator of closures and are typically responsible for accepting closures for the region on Priority Roadways. Can assign acceptance authorization to users and perform other administrative functions and privileges.  Essentially, they have full access to the system. </a:t>
            </a:r>
          </a:p>
          <a:p>
            <a:pPr>
              <a:lnSpc>
                <a:spcPct val="100000"/>
              </a:lnSpc>
              <a:spcBef>
                <a:spcPts val="600"/>
              </a:spcBef>
              <a:spcAft>
                <a:spcPts val="600"/>
              </a:spcAft>
            </a:pPr>
            <a:r>
              <a:rPr lang="en-US" sz="2200" b="1" dirty="0">
                <a:solidFill>
                  <a:srgbClr val="802F2D"/>
                </a:solidFill>
              </a:rPr>
              <a:t>System Manager - </a:t>
            </a:r>
            <a:r>
              <a:rPr lang="en-US" sz="2200" dirty="0"/>
              <a:t>Have same functions as Regional Manager but for all regions.</a:t>
            </a:r>
          </a:p>
        </p:txBody>
      </p:sp>
      <p:pic>
        <p:nvPicPr>
          <p:cNvPr id="3" name="Recorded Sound">
            <a:hlinkClick r:id="" action="ppaction://media"/>
            <a:extLst>
              <a:ext uri="{FF2B5EF4-FFF2-40B4-BE49-F238E27FC236}">
                <a16:creationId xmlns:a16="http://schemas.microsoft.com/office/drawing/2014/main" id="{A3F8CEED-01F2-4D3C-A62D-E6A9378B03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 y="288682"/>
            <a:ext cx="487363" cy="487363"/>
          </a:xfrm>
          <a:prstGeom prst="rect">
            <a:avLst/>
          </a:prstGeom>
        </p:spPr>
      </p:pic>
    </p:spTree>
    <p:extLst>
      <p:ext uri="{BB962C8B-B14F-4D97-AF65-F5344CB8AC3E}">
        <p14:creationId xmlns:p14="http://schemas.microsoft.com/office/powerpoint/2010/main" val="31502569"/>
      </p:ext>
    </p:extLst>
  </p:cSld>
  <p:clrMapOvr>
    <a:masterClrMapping/>
  </p:clrMapOvr>
  <mc:AlternateContent xmlns:mc="http://schemas.openxmlformats.org/markup-compatibility/2006" xmlns:p14="http://schemas.microsoft.com/office/powerpoint/2010/main">
    <mc:Choice Requires="p14">
      <p:transition spd="med" p14:dur="700" advClick="0" advTm="61000">
        <p:fade/>
      </p:transition>
    </mc:Choice>
    <mc:Fallback xmlns="">
      <p:transition spd="med" advClick="0" advTm="6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61333" fill="hold"/>
                                        <p:tgtEl>
                                          <p:spTgt spid="3"/>
                                        </p:tgtEl>
                                      </p:cBhvr>
                                    </p:cmd>
                                  </p:childTnLst>
                                </p:cTn>
                              </p:par>
                              <p:par>
                                <p:cTn id="7" presetID="22" presetClass="entr" presetSubtype="1"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Effect transition="in" filter="wipe(up)">
                                      <p:cBhvr>
                                        <p:cTn id="9"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4" grpId="0" uiExpan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65580"/>
            <a:ext cx="10972800" cy="838200"/>
          </a:xfrm>
        </p:spPr>
        <p:txBody>
          <a:bodyPr/>
          <a:lstStyle/>
          <a:p>
            <a:pPr>
              <a:lnSpc>
                <a:spcPts val="4800"/>
              </a:lnSpc>
            </a:pPr>
            <a:r>
              <a:rPr lang="en-US" sz="4800" dirty="0"/>
              <a:t>Closure Types</a:t>
            </a:r>
          </a:p>
        </p:txBody>
      </p:sp>
      <p:sp>
        <p:nvSpPr>
          <p:cNvPr id="4" name="Content Placeholder 3"/>
          <p:cNvSpPr>
            <a:spLocks noGrp="1"/>
          </p:cNvSpPr>
          <p:nvPr>
            <p:ph idx="13"/>
          </p:nvPr>
        </p:nvSpPr>
        <p:spPr>
          <a:xfrm>
            <a:off x="502412" y="1523213"/>
            <a:ext cx="3796253" cy="4391978"/>
          </a:xfrm>
        </p:spPr>
        <p:txBody>
          <a:bodyPr/>
          <a:lstStyle/>
          <a:p>
            <a:r>
              <a:rPr lang="en-US" dirty="0"/>
              <a:t>Construction</a:t>
            </a:r>
          </a:p>
          <a:p>
            <a:r>
              <a:rPr lang="en-US" dirty="0"/>
              <a:t>Maintenance</a:t>
            </a:r>
          </a:p>
          <a:p>
            <a:r>
              <a:rPr lang="en-US" dirty="0"/>
              <a:t>Permit</a:t>
            </a:r>
          </a:p>
          <a:p>
            <a:r>
              <a:rPr lang="en-US" dirty="0"/>
              <a:t>Special Event</a:t>
            </a:r>
          </a:p>
          <a:p>
            <a:r>
              <a:rPr lang="en-US" dirty="0"/>
              <a:t>Emergency </a:t>
            </a:r>
            <a:br>
              <a:rPr lang="en-US" dirty="0"/>
            </a:br>
            <a:r>
              <a:rPr lang="en-US" dirty="0"/>
              <a:t>    – </a:t>
            </a:r>
            <a:r>
              <a:rPr lang="en-US" i="1" dirty="0"/>
              <a:t>flagged</a:t>
            </a:r>
          </a:p>
        </p:txBody>
      </p:sp>
      <p:sp>
        <p:nvSpPr>
          <p:cNvPr id="5" name="TextBox 4">
            <a:extLst>
              <a:ext uri="{FF2B5EF4-FFF2-40B4-BE49-F238E27FC236}">
                <a16:creationId xmlns:a16="http://schemas.microsoft.com/office/drawing/2014/main" id="{7485764A-3EB0-476F-A2B0-73A80E007EC2}"/>
              </a:ext>
            </a:extLst>
          </p:cNvPr>
          <p:cNvSpPr txBox="1"/>
          <p:nvPr/>
        </p:nvSpPr>
        <p:spPr>
          <a:xfrm>
            <a:off x="3316920" y="4543071"/>
            <a:ext cx="8688765" cy="338554"/>
          </a:xfrm>
          <a:prstGeom prst="rect">
            <a:avLst/>
          </a:prstGeom>
          <a:noFill/>
        </p:spPr>
        <p:txBody>
          <a:bodyPr wrap="square" rtlCol="0">
            <a:spAutoFit/>
          </a:bodyPr>
          <a:lstStyle/>
          <a:p>
            <a:r>
              <a:rPr lang="en-US" sz="1600" dirty="0"/>
              <a:t>*If entering a special event, first choose permit as a user type and then special event as closure type. </a:t>
            </a:r>
          </a:p>
        </p:txBody>
      </p:sp>
      <p:sp>
        <p:nvSpPr>
          <p:cNvPr id="6" name="Content Placeholder 3">
            <a:extLst>
              <a:ext uri="{FF2B5EF4-FFF2-40B4-BE49-F238E27FC236}">
                <a16:creationId xmlns:a16="http://schemas.microsoft.com/office/drawing/2014/main" id="{21291A26-5AAF-4909-B950-EA1C4BF20255}"/>
              </a:ext>
            </a:extLst>
          </p:cNvPr>
          <p:cNvSpPr txBox="1">
            <a:spLocks/>
          </p:cNvSpPr>
          <p:nvPr/>
        </p:nvSpPr>
        <p:spPr>
          <a:xfrm>
            <a:off x="869956" y="5096020"/>
            <a:ext cx="9983575" cy="6047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baseline="0">
                <a:solidFill>
                  <a:srgbClr val="00416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800" kern="1200" baseline="0">
                <a:solidFill>
                  <a:srgbClr val="802F2D"/>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00416A"/>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2200" kern="1200" baseline="0">
                <a:solidFill>
                  <a:srgbClr val="802F2D"/>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400" dirty="0"/>
              <a:t>Flagged means the user must have an access flag to enter emergency closures</a:t>
            </a:r>
          </a:p>
        </p:txBody>
      </p:sp>
      <p:graphicFrame>
        <p:nvGraphicFramePr>
          <p:cNvPr id="10" name="Table 9">
            <a:extLst>
              <a:ext uri="{FF2B5EF4-FFF2-40B4-BE49-F238E27FC236}">
                <a16:creationId xmlns:a16="http://schemas.microsoft.com/office/drawing/2014/main" id="{CB8D50C4-E2CB-4B2E-B0FD-13552C16A6A6}"/>
              </a:ext>
            </a:extLst>
          </p:cNvPr>
          <p:cNvGraphicFramePr>
            <a:graphicFrameLocks noGrp="1"/>
          </p:cNvGraphicFramePr>
          <p:nvPr>
            <p:extLst>
              <p:ext uri="{D42A27DB-BD31-4B8C-83A1-F6EECF244321}">
                <p14:modId xmlns:p14="http://schemas.microsoft.com/office/powerpoint/2010/main" val="3530513258"/>
              </p:ext>
            </p:extLst>
          </p:nvPr>
        </p:nvGraphicFramePr>
        <p:xfrm>
          <a:off x="3328987" y="1371599"/>
          <a:ext cx="8625898" cy="3171472"/>
        </p:xfrm>
        <a:graphic>
          <a:graphicData uri="http://schemas.openxmlformats.org/drawingml/2006/table">
            <a:tbl>
              <a:tblPr firstRow="1" firstCol="1" bandRow="1">
                <a:tableStyleId>{5C22544A-7EE6-4342-B048-85BDC9FD1C3A}</a:tableStyleId>
              </a:tblPr>
              <a:tblGrid>
                <a:gridCol w="7021567">
                  <a:extLst>
                    <a:ext uri="{9D8B030D-6E8A-4147-A177-3AD203B41FA5}">
                      <a16:colId xmlns:a16="http://schemas.microsoft.com/office/drawing/2014/main" val="3633048493"/>
                    </a:ext>
                  </a:extLst>
                </a:gridCol>
                <a:gridCol w="1604331">
                  <a:extLst>
                    <a:ext uri="{9D8B030D-6E8A-4147-A177-3AD203B41FA5}">
                      <a16:colId xmlns:a16="http://schemas.microsoft.com/office/drawing/2014/main" val="109031839"/>
                    </a:ext>
                  </a:extLst>
                </a:gridCol>
              </a:tblGrid>
              <a:tr h="396434">
                <a:tc>
                  <a:txBody>
                    <a:bodyPr/>
                    <a:lstStyle/>
                    <a:p>
                      <a:pPr marL="0" marR="0" indent="0">
                        <a:lnSpc>
                          <a:spcPct val="100000"/>
                        </a:lnSpc>
                        <a:spcBef>
                          <a:spcPts val="0"/>
                        </a:spcBef>
                        <a:spcAft>
                          <a:spcPts val="0"/>
                        </a:spcAft>
                      </a:pPr>
                      <a:r>
                        <a:rPr lang="en-US" sz="1800" b="1" dirty="0">
                          <a:effectLst/>
                          <a:latin typeface="Arial Narrow" panose="020B0606020202030204" pitchFamily="34" charset="0"/>
                        </a:rPr>
                        <a:t>Work Examples</a:t>
                      </a:r>
                      <a:endParaRPr lang="en-US" sz="2400" b="1"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100000"/>
                        </a:lnSpc>
                        <a:spcBef>
                          <a:spcPts val="0"/>
                        </a:spcBef>
                        <a:spcAft>
                          <a:spcPts val="0"/>
                        </a:spcAft>
                      </a:pPr>
                      <a:r>
                        <a:rPr lang="en-US" sz="1800" b="1" dirty="0">
                          <a:effectLst/>
                          <a:latin typeface="Arial Narrow" panose="020B0606020202030204" pitchFamily="34" charset="0"/>
                        </a:rPr>
                        <a:t>User Type</a:t>
                      </a:r>
                      <a:endParaRPr lang="en-US" sz="2400" b="1"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99097989"/>
                  </a:ext>
                </a:extLst>
              </a:tr>
              <a:tr h="396434">
                <a:tc>
                  <a:txBody>
                    <a:bodyPr/>
                    <a:lstStyle/>
                    <a:p>
                      <a:pPr marL="0" marR="0" indent="0">
                        <a:lnSpc>
                          <a:spcPct val="100000"/>
                        </a:lnSpc>
                        <a:spcBef>
                          <a:spcPts val="0"/>
                        </a:spcBef>
                        <a:spcAft>
                          <a:spcPts val="0"/>
                        </a:spcAft>
                      </a:pPr>
                      <a:r>
                        <a:rPr lang="en-US" sz="1700" b="0" dirty="0">
                          <a:effectLst/>
                          <a:latin typeface="Arial Narrow" panose="020B0606020202030204" pitchFamily="34" charset="0"/>
                        </a:rPr>
                        <a:t>Construction Company to perform construction project on state highway (LET Project)</a:t>
                      </a:r>
                      <a:endParaRPr lang="en-US" sz="1700" b="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100000"/>
                        </a:lnSpc>
                        <a:spcBef>
                          <a:spcPts val="0"/>
                        </a:spcBef>
                        <a:spcAft>
                          <a:spcPts val="0"/>
                        </a:spcAft>
                      </a:pPr>
                      <a:r>
                        <a:rPr lang="en-US" sz="1800" b="1" dirty="0">
                          <a:solidFill>
                            <a:srgbClr val="00416A"/>
                          </a:solidFill>
                          <a:effectLst/>
                          <a:latin typeface="Arial Narrow" panose="020B0606020202030204" pitchFamily="34" charset="0"/>
                        </a:rPr>
                        <a:t>Construction</a:t>
                      </a:r>
                      <a:endParaRPr lang="en-US" sz="2400" b="1" dirty="0">
                        <a:solidFill>
                          <a:srgbClr val="00416A"/>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21827556"/>
                  </a:ext>
                </a:extLst>
              </a:tr>
              <a:tr h="396434">
                <a:tc>
                  <a:txBody>
                    <a:bodyPr/>
                    <a:lstStyle/>
                    <a:p>
                      <a:pPr marL="0" marR="0" indent="0">
                        <a:lnSpc>
                          <a:spcPct val="100000"/>
                        </a:lnSpc>
                        <a:spcBef>
                          <a:spcPts val="0"/>
                        </a:spcBef>
                        <a:spcAft>
                          <a:spcPts val="0"/>
                        </a:spcAft>
                      </a:pPr>
                      <a:r>
                        <a:rPr lang="en-US" sz="1700" b="0" dirty="0">
                          <a:effectLst/>
                          <a:latin typeface="Arial Narrow" panose="020B0606020202030204" pitchFamily="34" charset="0"/>
                        </a:rPr>
                        <a:t>City/town/village to perform construction project on state highway (connected highway)</a:t>
                      </a:r>
                      <a:endParaRPr lang="en-US" sz="1700" b="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100000"/>
                        </a:lnSpc>
                        <a:spcBef>
                          <a:spcPts val="0"/>
                        </a:spcBef>
                        <a:spcAft>
                          <a:spcPts val="0"/>
                        </a:spcAft>
                      </a:pPr>
                      <a:r>
                        <a:rPr lang="en-US" sz="1800" b="1" dirty="0">
                          <a:solidFill>
                            <a:srgbClr val="00416A"/>
                          </a:solidFill>
                          <a:effectLst/>
                          <a:latin typeface="Arial Narrow" panose="020B0606020202030204" pitchFamily="34" charset="0"/>
                        </a:rPr>
                        <a:t>Construction</a:t>
                      </a:r>
                      <a:endParaRPr lang="en-US" sz="2400" b="1" dirty="0">
                        <a:solidFill>
                          <a:srgbClr val="00416A"/>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62833061"/>
                  </a:ext>
                </a:extLst>
              </a:tr>
              <a:tr h="396434">
                <a:tc>
                  <a:txBody>
                    <a:bodyPr/>
                    <a:lstStyle/>
                    <a:p>
                      <a:pPr marL="0" marR="0" indent="0">
                        <a:lnSpc>
                          <a:spcPct val="100000"/>
                        </a:lnSpc>
                        <a:spcBef>
                          <a:spcPts val="0"/>
                        </a:spcBef>
                        <a:spcAft>
                          <a:spcPts val="0"/>
                        </a:spcAft>
                      </a:pPr>
                      <a:r>
                        <a:rPr lang="en-US" sz="1700" b="0" dirty="0">
                          <a:effectLst/>
                          <a:latin typeface="Arial Narrow" panose="020B0606020202030204" pitchFamily="34" charset="0"/>
                        </a:rPr>
                        <a:t>County Highway Dept to perform maintenance work on state highway</a:t>
                      </a:r>
                      <a:endParaRPr lang="en-US" sz="1700" b="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100000"/>
                        </a:lnSpc>
                        <a:spcBef>
                          <a:spcPts val="0"/>
                        </a:spcBef>
                        <a:spcAft>
                          <a:spcPts val="0"/>
                        </a:spcAft>
                      </a:pPr>
                      <a:r>
                        <a:rPr lang="en-US" sz="1800" b="1" dirty="0">
                          <a:solidFill>
                            <a:srgbClr val="00416A"/>
                          </a:solidFill>
                          <a:effectLst/>
                          <a:latin typeface="Arial Narrow" panose="020B0606020202030204" pitchFamily="34" charset="0"/>
                        </a:rPr>
                        <a:t>Maintenance</a:t>
                      </a:r>
                      <a:endParaRPr lang="en-US" sz="2400" b="1" dirty="0">
                        <a:solidFill>
                          <a:srgbClr val="00416A"/>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08374281"/>
                  </a:ext>
                </a:extLst>
              </a:tr>
              <a:tr h="396434">
                <a:tc>
                  <a:txBody>
                    <a:bodyPr/>
                    <a:lstStyle/>
                    <a:p>
                      <a:pPr marL="0" marR="0" indent="0">
                        <a:lnSpc>
                          <a:spcPct val="100000"/>
                        </a:lnSpc>
                        <a:spcBef>
                          <a:spcPts val="0"/>
                        </a:spcBef>
                        <a:spcAft>
                          <a:spcPts val="0"/>
                        </a:spcAft>
                      </a:pPr>
                      <a:r>
                        <a:rPr lang="en-US" sz="1700" b="0" dirty="0">
                          <a:effectLst/>
                          <a:latin typeface="Arial Narrow" panose="020B0606020202030204" pitchFamily="34" charset="0"/>
                        </a:rPr>
                        <a:t>City/town/village to perform maintenance work on state highway (connected highway)</a:t>
                      </a:r>
                      <a:endParaRPr lang="en-US" sz="1700" b="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100000"/>
                        </a:lnSpc>
                        <a:spcBef>
                          <a:spcPts val="0"/>
                        </a:spcBef>
                        <a:spcAft>
                          <a:spcPts val="0"/>
                        </a:spcAft>
                      </a:pPr>
                      <a:r>
                        <a:rPr lang="en-US" sz="1800" b="1" dirty="0">
                          <a:solidFill>
                            <a:srgbClr val="00416A"/>
                          </a:solidFill>
                          <a:effectLst/>
                          <a:latin typeface="Arial Narrow" panose="020B0606020202030204" pitchFamily="34" charset="0"/>
                        </a:rPr>
                        <a:t>Maintenance</a:t>
                      </a:r>
                      <a:endParaRPr lang="en-US" sz="2400" b="1" dirty="0">
                        <a:solidFill>
                          <a:srgbClr val="00416A"/>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18491144"/>
                  </a:ext>
                </a:extLst>
              </a:tr>
              <a:tr h="396434">
                <a:tc>
                  <a:txBody>
                    <a:bodyPr/>
                    <a:lstStyle/>
                    <a:p>
                      <a:pPr marL="0" marR="0" indent="0">
                        <a:lnSpc>
                          <a:spcPct val="100000"/>
                        </a:lnSpc>
                        <a:spcBef>
                          <a:spcPts val="0"/>
                        </a:spcBef>
                        <a:spcAft>
                          <a:spcPts val="0"/>
                        </a:spcAft>
                      </a:pPr>
                      <a:r>
                        <a:rPr lang="en-US" sz="1700" b="0" dirty="0">
                          <a:effectLst/>
                          <a:latin typeface="Arial Narrow" panose="020B0606020202030204" pitchFamily="34" charset="0"/>
                        </a:rPr>
                        <a:t>City/town/village to close state highway for Special event (race, parade, etc.)</a:t>
                      </a:r>
                      <a:endParaRPr lang="en-US" sz="1700" b="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100000"/>
                        </a:lnSpc>
                        <a:spcBef>
                          <a:spcPts val="0"/>
                        </a:spcBef>
                        <a:spcAft>
                          <a:spcPts val="0"/>
                        </a:spcAft>
                      </a:pPr>
                      <a:r>
                        <a:rPr lang="en-US" sz="1800" b="1" dirty="0">
                          <a:solidFill>
                            <a:srgbClr val="00416A"/>
                          </a:solidFill>
                          <a:effectLst/>
                          <a:latin typeface="Arial Narrow" panose="020B0606020202030204" pitchFamily="34" charset="0"/>
                        </a:rPr>
                        <a:t>Permit*</a:t>
                      </a:r>
                      <a:endParaRPr lang="en-US" sz="2400" b="1" dirty="0">
                        <a:solidFill>
                          <a:srgbClr val="00416A"/>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58497677"/>
                  </a:ext>
                </a:extLst>
              </a:tr>
              <a:tr h="396434">
                <a:tc>
                  <a:txBody>
                    <a:bodyPr/>
                    <a:lstStyle/>
                    <a:p>
                      <a:pPr marL="0" marR="0" indent="0">
                        <a:lnSpc>
                          <a:spcPct val="100000"/>
                        </a:lnSpc>
                        <a:spcBef>
                          <a:spcPts val="0"/>
                        </a:spcBef>
                        <a:spcAft>
                          <a:spcPts val="0"/>
                        </a:spcAft>
                      </a:pPr>
                      <a:r>
                        <a:rPr lang="en-US" sz="1700" b="0" dirty="0">
                          <a:effectLst/>
                          <a:latin typeface="Arial Narrow" panose="020B0606020202030204" pitchFamily="34" charset="0"/>
                        </a:rPr>
                        <a:t>Utility Company to conduct utility work on state highway</a:t>
                      </a:r>
                      <a:endParaRPr lang="en-US" sz="1700" b="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100000"/>
                        </a:lnSpc>
                        <a:spcBef>
                          <a:spcPts val="0"/>
                        </a:spcBef>
                        <a:spcAft>
                          <a:spcPts val="0"/>
                        </a:spcAft>
                      </a:pPr>
                      <a:r>
                        <a:rPr lang="en-US" sz="1800" b="1" dirty="0">
                          <a:solidFill>
                            <a:srgbClr val="00416A"/>
                          </a:solidFill>
                          <a:effectLst/>
                          <a:latin typeface="Arial Narrow" panose="020B0606020202030204" pitchFamily="34" charset="0"/>
                        </a:rPr>
                        <a:t>Permit</a:t>
                      </a:r>
                      <a:endParaRPr lang="en-US" sz="2400" b="1" dirty="0">
                        <a:solidFill>
                          <a:srgbClr val="00416A"/>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84050139"/>
                  </a:ext>
                </a:extLst>
              </a:tr>
              <a:tr h="396434">
                <a:tc>
                  <a:txBody>
                    <a:bodyPr/>
                    <a:lstStyle/>
                    <a:p>
                      <a:pPr marL="0" marR="0" indent="0">
                        <a:lnSpc>
                          <a:spcPct val="100000"/>
                        </a:lnSpc>
                        <a:spcBef>
                          <a:spcPts val="0"/>
                        </a:spcBef>
                        <a:spcAft>
                          <a:spcPts val="0"/>
                        </a:spcAft>
                      </a:pPr>
                      <a:r>
                        <a:rPr lang="en-US" sz="1700" b="0" dirty="0">
                          <a:effectLst/>
                          <a:latin typeface="Arial Narrow" panose="020B0606020202030204" pitchFamily="34" charset="0"/>
                        </a:rPr>
                        <a:t>Any company working on a state highway with an approved permit</a:t>
                      </a:r>
                      <a:endParaRPr lang="en-US" sz="1700" b="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100000"/>
                        </a:lnSpc>
                        <a:spcBef>
                          <a:spcPts val="0"/>
                        </a:spcBef>
                        <a:spcAft>
                          <a:spcPts val="0"/>
                        </a:spcAft>
                      </a:pPr>
                      <a:r>
                        <a:rPr lang="en-US" sz="1800" b="1" dirty="0">
                          <a:solidFill>
                            <a:srgbClr val="00416A"/>
                          </a:solidFill>
                          <a:effectLst/>
                          <a:latin typeface="Arial Narrow" panose="020B0606020202030204" pitchFamily="34" charset="0"/>
                        </a:rPr>
                        <a:t>Permit</a:t>
                      </a:r>
                      <a:endParaRPr lang="en-US" sz="2400" b="1" dirty="0">
                        <a:solidFill>
                          <a:srgbClr val="00416A"/>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29780496"/>
                  </a:ext>
                </a:extLst>
              </a:tr>
            </a:tbl>
          </a:graphicData>
        </a:graphic>
      </p:graphicFrame>
      <p:pic>
        <p:nvPicPr>
          <p:cNvPr id="3" name="Recorded Sound">
            <a:hlinkClick r:id="" action="ppaction://media"/>
            <a:extLst>
              <a:ext uri="{FF2B5EF4-FFF2-40B4-BE49-F238E27FC236}">
                <a16:creationId xmlns:a16="http://schemas.microsoft.com/office/drawing/2014/main" id="{193F4142-6135-4839-8F91-C00A033D36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8730" y="297317"/>
            <a:ext cx="487363" cy="487363"/>
          </a:xfrm>
          <a:prstGeom prst="rect">
            <a:avLst/>
          </a:prstGeom>
        </p:spPr>
      </p:pic>
    </p:spTree>
    <p:extLst>
      <p:ext uri="{BB962C8B-B14F-4D97-AF65-F5344CB8AC3E}">
        <p14:creationId xmlns:p14="http://schemas.microsoft.com/office/powerpoint/2010/main" val="2031722963"/>
      </p:ext>
    </p:extLst>
  </p:cSld>
  <p:clrMapOvr>
    <a:masterClrMapping/>
  </p:clrMapOvr>
  <mc:AlternateContent xmlns:mc="http://schemas.openxmlformats.org/markup-compatibility/2006" xmlns:p14="http://schemas.microsoft.com/office/powerpoint/2010/main">
    <mc:Choice Requires="p14">
      <p:transition spd="med" p14:dur="700" advClick="0" advTm="30000">
        <p:fade/>
      </p:transition>
    </mc:Choice>
    <mc:Fallback xmlns="">
      <p:transition spd="med"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23810" fill="hold"/>
                                        <p:tgtEl>
                                          <p:spTgt spid="3"/>
                                        </p:tgtEl>
                                      </p:cBhvr>
                                    </p:cmd>
                                  </p:childTnLst>
                                </p:cTn>
                              </p:par>
                              <p:par>
                                <p:cTn id="7" presetID="19" presetClass="emph" presetSubtype="0" fill="hold" grpId="0" nodeType="withEffect">
                                  <p:stCondLst>
                                    <p:cond delay="500"/>
                                  </p:stCondLst>
                                  <p:childTnLst>
                                    <p:animClr clrSpc="rgb" dir="cw">
                                      <p:cBhvr override="childStyle">
                                        <p:cTn id="8" dur="1000" fill="hold"/>
                                        <p:tgtEl>
                                          <p:spTgt spid="4">
                                            <p:txEl>
                                              <p:pRg st="0" end="0"/>
                                            </p:txEl>
                                          </p:spTgt>
                                        </p:tgtEl>
                                        <p:attrNameLst>
                                          <p:attrName>style.color</p:attrName>
                                        </p:attrNameLst>
                                      </p:cBhvr>
                                      <p:to>
                                        <a:srgbClr val="FF9900"/>
                                      </p:to>
                                    </p:animClr>
                                    <p:animClr clrSpc="rgb" dir="cw">
                                      <p:cBhvr>
                                        <p:cTn id="9" dur="1000" fill="hold"/>
                                        <p:tgtEl>
                                          <p:spTgt spid="4">
                                            <p:txEl>
                                              <p:pRg st="0" end="0"/>
                                            </p:txEl>
                                          </p:spTgt>
                                        </p:tgtEl>
                                        <p:attrNameLst>
                                          <p:attrName>fillcolor</p:attrName>
                                        </p:attrNameLst>
                                      </p:cBhvr>
                                      <p:to>
                                        <a:srgbClr val="FF9900"/>
                                      </p:to>
                                    </p:animClr>
                                    <p:set>
                                      <p:cBhvr>
                                        <p:cTn id="10" dur="1000" fill="hold"/>
                                        <p:tgtEl>
                                          <p:spTgt spid="4">
                                            <p:txEl>
                                              <p:pRg st="0" end="0"/>
                                            </p:txEl>
                                          </p:spTgt>
                                        </p:tgtEl>
                                        <p:attrNameLst>
                                          <p:attrName>fill.type</p:attrName>
                                        </p:attrNameLst>
                                      </p:cBhvr>
                                      <p:to>
                                        <p:strVal val="solid"/>
                                      </p:to>
                                    </p:set>
                                    <p:set>
                                      <p:cBhvr>
                                        <p:cTn id="11" dur="1000" fill="hold"/>
                                        <p:tgtEl>
                                          <p:spTgt spid="4">
                                            <p:txEl>
                                              <p:pRg st="0" end="0"/>
                                            </p:txEl>
                                          </p:spTgt>
                                        </p:tgtEl>
                                        <p:attrNameLst>
                                          <p:attrName>fill.on</p:attrName>
                                        </p:attrNameLst>
                                      </p:cBhvr>
                                      <p:to>
                                        <p:strVal val="true"/>
                                      </p:to>
                                    </p:set>
                                  </p:childTnLst>
                                </p:cTn>
                              </p:par>
                              <p:par>
                                <p:cTn id="12" presetID="19" presetClass="emph" presetSubtype="0" fill="hold" grpId="0" nodeType="withEffect">
                                  <p:stCondLst>
                                    <p:cond delay="2000"/>
                                  </p:stCondLst>
                                  <p:childTnLst>
                                    <p:animClr clrSpc="rgb" dir="cw">
                                      <p:cBhvr override="childStyle">
                                        <p:cTn id="13" dur="1000" fill="hold"/>
                                        <p:tgtEl>
                                          <p:spTgt spid="4">
                                            <p:txEl>
                                              <p:pRg st="1" end="1"/>
                                            </p:txEl>
                                          </p:spTgt>
                                        </p:tgtEl>
                                        <p:attrNameLst>
                                          <p:attrName>style.color</p:attrName>
                                        </p:attrNameLst>
                                      </p:cBhvr>
                                      <p:to>
                                        <a:srgbClr val="FF9900"/>
                                      </p:to>
                                    </p:animClr>
                                    <p:animClr clrSpc="rgb" dir="cw">
                                      <p:cBhvr>
                                        <p:cTn id="14" dur="1000" fill="hold"/>
                                        <p:tgtEl>
                                          <p:spTgt spid="4">
                                            <p:txEl>
                                              <p:pRg st="1" end="1"/>
                                            </p:txEl>
                                          </p:spTgt>
                                        </p:tgtEl>
                                        <p:attrNameLst>
                                          <p:attrName>fillcolor</p:attrName>
                                        </p:attrNameLst>
                                      </p:cBhvr>
                                      <p:to>
                                        <a:srgbClr val="FF9900"/>
                                      </p:to>
                                    </p:animClr>
                                    <p:set>
                                      <p:cBhvr>
                                        <p:cTn id="15" dur="1000" fill="hold"/>
                                        <p:tgtEl>
                                          <p:spTgt spid="4">
                                            <p:txEl>
                                              <p:pRg st="1" end="1"/>
                                            </p:txEl>
                                          </p:spTgt>
                                        </p:tgtEl>
                                        <p:attrNameLst>
                                          <p:attrName>fill.type</p:attrName>
                                        </p:attrNameLst>
                                      </p:cBhvr>
                                      <p:to>
                                        <p:strVal val="solid"/>
                                      </p:to>
                                    </p:set>
                                    <p:set>
                                      <p:cBhvr>
                                        <p:cTn id="16" dur="1000" fill="hold"/>
                                        <p:tgtEl>
                                          <p:spTgt spid="4">
                                            <p:txEl>
                                              <p:pRg st="1" end="1"/>
                                            </p:txEl>
                                          </p:spTgt>
                                        </p:tgtEl>
                                        <p:attrNameLst>
                                          <p:attrName>fill.on</p:attrName>
                                        </p:attrNameLst>
                                      </p:cBhvr>
                                      <p:to>
                                        <p:strVal val="true"/>
                                      </p:to>
                                    </p:set>
                                  </p:childTnLst>
                                </p:cTn>
                              </p:par>
                              <p:par>
                                <p:cTn id="17" presetID="19" presetClass="emph" presetSubtype="0" fill="hold" grpId="0" nodeType="withEffect">
                                  <p:stCondLst>
                                    <p:cond delay="3500"/>
                                  </p:stCondLst>
                                  <p:childTnLst>
                                    <p:animClr clrSpc="rgb" dir="cw">
                                      <p:cBhvr override="childStyle">
                                        <p:cTn id="18" dur="1000" fill="hold"/>
                                        <p:tgtEl>
                                          <p:spTgt spid="4">
                                            <p:txEl>
                                              <p:pRg st="2" end="2"/>
                                            </p:txEl>
                                          </p:spTgt>
                                        </p:tgtEl>
                                        <p:attrNameLst>
                                          <p:attrName>style.color</p:attrName>
                                        </p:attrNameLst>
                                      </p:cBhvr>
                                      <p:to>
                                        <a:srgbClr val="FF9900"/>
                                      </p:to>
                                    </p:animClr>
                                    <p:animClr clrSpc="rgb" dir="cw">
                                      <p:cBhvr>
                                        <p:cTn id="19" dur="1000" fill="hold"/>
                                        <p:tgtEl>
                                          <p:spTgt spid="4">
                                            <p:txEl>
                                              <p:pRg st="2" end="2"/>
                                            </p:txEl>
                                          </p:spTgt>
                                        </p:tgtEl>
                                        <p:attrNameLst>
                                          <p:attrName>fillcolor</p:attrName>
                                        </p:attrNameLst>
                                      </p:cBhvr>
                                      <p:to>
                                        <a:srgbClr val="FF9900"/>
                                      </p:to>
                                    </p:animClr>
                                    <p:set>
                                      <p:cBhvr>
                                        <p:cTn id="20" dur="1000" fill="hold"/>
                                        <p:tgtEl>
                                          <p:spTgt spid="4">
                                            <p:txEl>
                                              <p:pRg st="2" end="2"/>
                                            </p:txEl>
                                          </p:spTgt>
                                        </p:tgtEl>
                                        <p:attrNameLst>
                                          <p:attrName>fill.type</p:attrName>
                                        </p:attrNameLst>
                                      </p:cBhvr>
                                      <p:to>
                                        <p:strVal val="solid"/>
                                      </p:to>
                                    </p:set>
                                    <p:set>
                                      <p:cBhvr>
                                        <p:cTn id="21" dur="1000" fill="hold"/>
                                        <p:tgtEl>
                                          <p:spTgt spid="4">
                                            <p:txEl>
                                              <p:pRg st="2" end="2"/>
                                            </p:txEl>
                                          </p:spTgt>
                                        </p:tgtEl>
                                        <p:attrNameLst>
                                          <p:attrName>fill.on</p:attrName>
                                        </p:attrNameLst>
                                      </p:cBhvr>
                                      <p:to>
                                        <p:strVal val="true"/>
                                      </p:to>
                                    </p:set>
                                  </p:childTnLst>
                                </p:cTn>
                              </p:par>
                              <p:par>
                                <p:cTn id="22" presetID="19" presetClass="emph" presetSubtype="0" fill="hold" grpId="0" nodeType="withEffect">
                                  <p:stCondLst>
                                    <p:cond delay="5000"/>
                                  </p:stCondLst>
                                  <p:childTnLst>
                                    <p:animClr clrSpc="rgb" dir="cw">
                                      <p:cBhvr override="childStyle">
                                        <p:cTn id="23" dur="1000" fill="hold"/>
                                        <p:tgtEl>
                                          <p:spTgt spid="4">
                                            <p:txEl>
                                              <p:pRg st="3" end="3"/>
                                            </p:txEl>
                                          </p:spTgt>
                                        </p:tgtEl>
                                        <p:attrNameLst>
                                          <p:attrName>style.color</p:attrName>
                                        </p:attrNameLst>
                                      </p:cBhvr>
                                      <p:to>
                                        <a:srgbClr val="FF9900"/>
                                      </p:to>
                                    </p:animClr>
                                    <p:animClr clrSpc="rgb" dir="cw">
                                      <p:cBhvr>
                                        <p:cTn id="24" dur="1000" fill="hold"/>
                                        <p:tgtEl>
                                          <p:spTgt spid="4">
                                            <p:txEl>
                                              <p:pRg st="3" end="3"/>
                                            </p:txEl>
                                          </p:spTgt>
                                        </p:tgtEl>
                                        <p:attrNameLst>
                                          <p:attrName>fillcolor</p:attrName>
                                        </p:attrNameLst>
                                      </p:cBhvr>
                                      <p:to>
                                        <a:srgbClr val="FF9900"/>
                                      </p:to>
                                    </p:animClr>
                                    <p:set>
                                      <p:cBhvr>
                                        <p:cTn id="25" dur="1000" fill="hold"/>
                                        <p:tgtEl>
                                          <p:spTgt spid="4">
                                            <p:txEl>
                                              <p:pRg st="3" end="3"/>
                                            </p:txEl>
                                          </p:spTgt>
                                        </p:tgtEl>
                                        <p:attrNameLst>
                                          <p:attrName>fill.type</p:attrName>
                                        </p:attrNameLst>
                                      </p:cBhvr>
                                      <p:to>
                                        <p:strVal val="solid"/>
                                      </p:to>
                                    </p:set>
                                    <p:set>
                                      <p:cBhvr>
                                        <p:cTn id="26" dur="1000" fill="hold"/>
                                        <p:tgtEl>
                                          <p:spTgt spid="4">
                                            <p:txEl>
                                              <p:pRg st="3" end="3"/>
                                            </p:txEl>
                                          </p:spTgt>
                                        </p:tgtEl>
                                        <p:attrNameLst>
                                          <p:attrName>fill.on</p:attrName>
                                        </p:attrNameLst>
                                      </p:cBhvr>
                                      <p:to>
                                        <p:strVal val="true"/>
                                      </p:to>
                                    </p:set>
                                  </p:childTnLst>
                                </p:cTn>
                              </p:par>
                              <p:par>
                                <p:cTn id="27" presetID="19" presetClass="emph" presetSubtype="0" fill="hold" grpId="0" nodeType="withEffect">
                                  <p:stCondLst>
                                    <p:cond delay="6500"/>
                                  </p:stCondLst>
                                  <p:childTnLst>
                                    <p:animClr clrSpc="rgb" dir="cw">
                                      <p:cBhvr override="childStyle">
                                        <p:cTn id="28" dur="1000" fill="hold"/>
                                        <p:tgtEl>
                                          <p:spTgt spid="4">
                                            <p:txEl>
                                              <p:pRg st="4" end="4"/>
                                            </p:txEl>
                                          </p:spTgt>
                                        </p:tgtEl>
                                        <p:attrNameLst>
                                          <p:attrName>style.color</p:attrName>
                                        </p:attrNameLst>
                                      </p:cBhvr>
                                      <p:to>
                                        <a:srgbClr val="FF9900"/>
                                      </p:to>
                                    </p:animClr>
                                    <p:animClr clrSpc="rgb" dir="cw">
                                      <p:cBhvr>
                                        <p:cTn id="29" dur="1000" fill="hold"/>
                                        <p:tgtEl>
                                          <p:spTgt spid="4">
                                            <p:txEl>
                                              <p:pRg st="4" end="4"/>
                                            </p:txEl>
                                          </p:spTgt>
                                        </p:tgtEl>
                                        <p:attrNameLst>
                                          <p:attrName>fillcolor</p:attrName>
                                        </p:attrNameLst>
                                      </p:cBhvr>
                                      <p:to>
                                        <a:srgbClr val="FF9900"/>
                                      </p:to>
                                    </p:animClr>
                                    <p:set>
                                      <p:cBhvr>
                                        <p:cTn id="30" dur="1000" fill="hold"/>
                                        <p:tgtEl>
                                          <p:spTgt spid="4">
                                            <p:txEl>
                                              <p:pRg st="4" end="4"/>
                                            </p:txEl>
                                          </p:spTgt>
                                        </p:tgtEl>
                                        <p:attrNameLst>
                                          <p:attrName>fill.type</p:attrName>
                                        </p:attrNameLst>
                                      </p:cBhvr>
                                      <p:to>
                                        <p:strVal val="solid"/>
                                      </p:to>
                                    </p:set>
                                    <p:set>
                                      <p:cBhvr>
                                        <p:cTn id="31" dur="1000" fill="hold"/>
                                        <p:tgtEl>
                                          <p:spTgt spid="4">
                                            <p:txEl>
                                              <p:pRg st="4" end="4"/>
                                            </p:txEl>
                                          </p:spTgt>
                                        </p:tgtEl>
                                        <p:attrNameLst>
                                          <p:attrName>fill.on</p:attrName>
                                        </p:attrNameLst>
                                      </p:cBhvr>
                                      <p:to>
                                        <p:strVal val="true"/>
                                      </p:to>
                                    </p:set>
                                  </p:childTnLst>
                                </p:cTn>
                              </p:par>
                              <p:par>
                                <p:cTn id="32" presetID="53" presetClass="entr" presetSubtype="16" fill="hold" grpId="0" nodeType="withEffect">
                                  <p:stCondLst>
                                    <p:cond delay="7500"/>
                                  </p:stCondLst>
                                  <p:childTnLst>
                                    <p:set>
                                      <p:cBhvr>
                                        <p:cTn id="33" dur="1" fill="hold">
                                          <p:stCondLst>
                                            <p:cond delay="0"/>
                                          </p:stCondLst>
                                        </p:cTn>
                                        <p:tgtEl>
                                          <p:spTgt spid="6"/>
                                        </p:tgtEl>
                                        <p:attrNameLst>
                                          <p:attrName>style.visibility</p:attrName>
                                        </p:attrNameLst>
                                      </p:cBhvr>
                                      <p:to>
                                        <p:strVal val="visible"/>
                                      </p:to>
                                    </p:set>
                                    <p:anim calcmode="lin" valueType="num">
                                      <p:cBhvr>
                                        <p:cTn id="34" dur="2000" fill="hold"/>
                                        <p:tgtEl>
                                          <p:spTgt spid="6"/>
                                        </p:tgtEl>
                                        <p:attrNameLst>
                                          <p:attrName>ppt_w</p:attrName>
                                        </p:attrNameLst>
                                      </p:cBhvr>
                                      <p:tavLst>
                                        <p:tav tm="0">
                                          <p:val>
                                            <p:fltVal val="0"/>
                                          </p:val>
                                        </p:tav>
                                        <p:tav tm="100000">
                                          <p:val>
                                            <p:strVal val="#ppt_w"/>
                                          </p:val>
                                        </p:tav>
                                      </p:tavLst>
                                    </p:anim>
                                    <p:anim calcmode="lin" valueType="num">
                                      <p:cBhvr>
                                        <p:cTn id="35" dur="2000" fill="hold"/>
                                        <p:tgtEl>
                                          <p:spTgt spid="6"/>
                                        </p:tgtEl>
                                        <p:attrNameLst>
                                          <p:attrName>ppt_h</p:attrName>
                                        </p:attrNameLst>
                                      </p:cBhvr>
                                      <p:tavLst>
                                        <p:tav tm="0">
                                          <p:val>
                                            <p:fltVal val="0"/>
                                          </p:val>
                                        </p:tav>
                                        <p:tav tm="100000">
                                          <p:val>
                                            <p:strVal val="#ppt_h"/>
                                          </p:val>
                                        </p:tav>
                                      </p:tavLst>
                                    </p:anim>
                                    <p:animEffect transition="in" filter="fade">
                                      <p:cBhvr>
                                        <p:cTn id="36" dur="2000"/>
                                        <p:tgtEl>
                                          <p:spTgt spid="6"/>
                                        </p:tgtEl>
                                      </p:cBhvr>
                                    </p:animEffect>
                                  </p:childTnLst>
                                </p:cTn>
                              </p:par>
                              <p:par>
                                <p:cTn id="37" presetID="22" presetClass="entr" presetSubtype="1" fill="hold" nodeType="withEffect">
                                  <p:stCondLst>
                                    <p:cond delay="9600"/>
                                  </p:stCondLst>
                                  <p:childTnLst>
                                    <p:set>
                                      <p:cBhvr>
                                        <p:cTn id="38" dur="1" fill="hold">
                                          <p:stCondLst>
                                            <p:cond delay="0"/>
                                          </p:stCondLst>
                                        </p:cTn>
                                        <p:tgtEl>
                                          <p:spTgt spid="10"/>
                                        </p:tgtEl>
                                        <p:attrNameLst>
                                          <p:attrName>style.visibility</p:attrName>
                                        </p:attrNameLst>
                                      </p:cBhvr>
                                      <p:to>
                                        <p:strVal val="visible"/>
                                      </p:to>
                                    </p:set>
                                    <p:animEffect transition="in" filter="wipe(up)">
                                      <p:cBhvr>
                                        <p:cTn id="39" dur="3000"/>
                                        <p:tgtEl>
                                          <p:spTgt spid="10"/>
                                        </p:tgtEl>
                                      </p:cBhvr>
                                    </p:animEffect>
                                  </p:childTnLst>
                                </p:cTn>
                              </p:par>
                              <p:par>
                                <p:cTn id="40" presetID="1" presetClass="entr" presetSubtype="0" fill="hold" grpId="0" nodeType="withEffect">
                                  <p:stCondLst>
                                    <p:cond delay="12600"/>
                                  </p:stCondLst>
                                  <p:childTnLst>
                                    <p:set>
                                      <p:cBhvr>
                                        <p:cTn id="4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childTnLst>
        </p:cTn>
      </p:par>
    </p:tnLst>
    <p:bldLst>
      <p:bldP spid="4" grpId="0" uiExpand="1" build="p"/>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C0450E8-FE01-40EB-BA84-EA9387BE85D5}"/>
              </a:ext>
            </a:extLst>
          </p:cNvPr>
          <p:cNvPicPr>
            <a:picLocks noChangeAspect="1"/>
          </p:cNvPicPr>
          <p:nvPr/>
        </p:nvPicPr>
        <p:blipFill>
          <a:blip r:embed="rId5"/>
          <a:stretch>
            <a:fillRect/>
          </a:stretch>
        </p:blipFill>
        <p:spPr>
          <a:xfrm>
            <a:off x="3873520" y="167452"/>
            <a:ext cx="7450282" cy="5165083"/>
          </a:xfrm>
          <a:prstGeom prst="rect">
            <a:avLst/>
          </a:prstGeom>
        </p:spPr>
      </p:pic>
      <p:sp>
        <p:nvSpPr>
          <p:cNvPr id="2" name="Title 1"/>
          <p:cNvSpPr>
            <a:spLocks noGrp="1"/>
          </p:cNvSpPr>
          <p:nvPr>
            <p:ph type="title"/>
          </p:nvPr>
        </p:nvSpPr>
        <p:spPr>
          <a:xfrm>
            <a:off x="1" y="156970"/>
            <a:ext cx="3873520" cy="1154441"/>
          </a:xfrm>
        </p:spPr>
        <p:txBody>
          <a:bodyPr/>
          <a:lstStyle/>
          <a:p>
            <a:pPr>
              <a:lnSpc>
                <a:spcPts val="4800"/>
              </a:lnSpc>
            </a:pPr>
            <a:r>
              <a:rPr lang="en-US" sz="4800" dirty="0"/>
              <a:t>Home Screen</a:t>
            </a:r>
          </a:p>
        </p:txBody>
      </p:sp>
      <p:sp>
        <p:nvSpPr>
          <p:cNvPr id="10" name="Content Placeholder 3">
            <a:extLst>
              <a:ext uri="{FF2B5EF4-FFF2-40B4-BE49-F238E27FC236}">
                <a16:creationId xmlns:a16="http://schemas.microsoft.com/office/drawing/2014/main" id="{27C82DF1-7C1C-40A4-BB82-B5F2062DB9E0}"/>
              </a:ext>
            </a:extLst>
          </p:cNvPr>
          <p:cNvSpPr txBox="1">
            <a:spLocks/>
          </p:cNvSpPr>
          <p:nvPr/>
        </p:nvSpPr>
        <p:spPr>
          <a:xfrm>
            <a:off x="2282383" y="3266596"/>
            <a:ext cx="1818409" cy="759369"/>
          </a:xfrm>
          <a:prstGeom prst="rect">
            <a:avLst/>
          </a:prstGeom>
          <a:ln/>
        </p:spPr>
        <p:style>
          <a:lnRef idx="0">
            <a:schemeClr val="accent4"/>
          </a:lnRef>
          <a:fillRef idx="3">
            <a:schemeClr val="accent4"/>
          </a:fillRef>
          <a:effectRef idx="3">
            <a:schemeClr val="accent4"/>
          </a:effectRef>
          <a:fontRef idx="minor">
            <a:schemeClr val="lt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baseline="0">
                <a:solidFill>
                  <a:srgbClr val="00416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800" kern="1200" baseline="0">
                <a:solidFill>
                  <a:srgbClr val="802F2D"/>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00416A"/>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2200" kern="1200" baseline="0">
                <a:solidFill>
                  <a:srgbClr val="802F2D"/>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solidFill>
                  <a:schemeClr val="bg1"/>
                </a:solidFill>
              </a:rPr>
              <a:t>Only displayed for Approvers / Regional Managers</a:t>
            </a:r>
          </a:p>
        </p:txBody>
      </p:sp>
      <p:pic>
        <p:nvPicPr>
          <p:cNvPr id="8" name="Picture 7">
            <a:extLst>
              <a:ext uri="{FF2B5EF4-FFF2-40B4-BE49-F238E27FC236}">
                <a16:creationId xmlns:a16="http://schemas.microsoft.com/office/drawing/2014/main" id="{2792E942-1393-4DCF-A03A-9770D3C7F116}"/>
              </a:ext>
            </a:extLst>
          </p:cNvPr>
          <p:cNvPicPr>
            <a:picLocks noChangeAspect="1"/>
          </p:cNvPicPr>
          <p:nvPr/>
        </p:nvPicPr>
        <p:blipFill>
          <a:blip r:embed="rId6"/>
          <a:stretch>
            <a:fillRect/>
          </a:stretch>
        </p:blipFill>
        <p:spPr>
          <a:xfrm>
            <a:off x="8616296" y="2192403"/>
            <a:ext cx="3340871" cy="2027195"/>
          </a:xfrm>
          <a:prstGeom prst="rect">
            <a:avLst/>
          </a:prstGeom>
          <a:noFill/>
          <a:ln>
            <a:solidFill>
              <a:schemeClr val="tx1"/>
            </a:solid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FD98B271-A1C4-4688-A2F5-215695C16AB6}"/>
              </a:ext>
            </a:extLst>
          </p:cNvPr>
          <p:cNvPicPr>
            <a:picLocks noChangeAspect="1"/>
          </p:cNvPicPr>
          <p:nvPr/>
        </p:nvPicPr>
        <p:blipFill>
          <a:blip r:embed="rId7"/>
          <a:stretch>
            <a:fillRect/>
          </a:stretch>
        </p:blipFill>
        <p:spPr>
          <a:xfrm>
            <a:off x="3873520" y="5099944"/>
            <a:ext cx="7450282" cy="1161785"/>
          </a:xfrm>
          <a:prstGeom prst="rect">
            <a:avLst/>
          </a:prstGeom>
        </p:spPr>
      </p:pic>
      <p:pic>
        <p:nvPicPr>
          <p:cNvPr id="16" name="Picture 15">
            <a:extLst>
              <a:ext uri="{FF2B5EF4-FFF2-40B4-BE49-F238E27FC236}">
                <a16:creationId xmlns:a16="http://schemas.microsoft.com/office/drawing/2014/main" id="{96E810C9-4E31-42FE-BAA8-F03730ED1EB4}"/>
              </a:ext>
            </a:extLst>
          </p:cNvPr>
          <p:cNvPicPr>
            <a:picLocks noChangeAspect="1"/>
          </p:cNvPicPr>
          <p:nvPr/>
        </p:nvPicPr>
        <p:blipFill>
          <a:blip r:embed="rId8"/>
          <a:stretch>
            <a:fillRect/>
          </a:stretch>
        </p:blipFill>
        <p:spPr>
          <a:xfrm>
            <a:off x="3873520" y="5981150"/>
            <a:ext cx="7450282" cy="649616"/>
          </a:xfrm>
          <a:prstGeom prst="rect">
            <a:avLst/>
          </a:prstGeom>
        </p:spPr>
      </p:pic>
      <p:sp>
        <p:nvSpPr>
          <p:cNvPr id="17" name="Content Placeholder 3">
            <a:extLst>
              <a:ext uri="{FF2B5EF4-FFF2-40B4-BE49-F238E27FC236}">
                <a16:creationId xmlns:a16="http://schemas.microsoft.com/office/drawing/2014/main" id="{83150FA4-CF85-4853-81A9-1B844E8F2A84}"/>
              </a:ext>
            </a:extLst>
          </p:cNvPr>
          <p:cNvSpPr>
            <a:spLocks noGrp="1"/>
          </p:cNvSpPr>
          <p:nvPr>
            <p:ph idx="13"/>
          </p:nvPr>
        </p:nvSpPr>
        <p:spPr>
          <a:xfrm>
            <a:off x="443238" y="1602522"/>
            <a:ext cx="3340872" cy="4434595"/>
          </a:xfrm>
        </p:spPr>
        <p:txBody>
          <a:bodyPr/>
          <a:lstStyle/>
          <a:p>
            <a:r>
              <a:rPr lang="en-US" sz="3100" dirty="0"/>
              <a:t>Sections vary based on user profile</a:t>
            </a:r>
          </a:p>
          <a:p>
            <a:endParaRPr lang="en-US" sz="3100" dirty="0"/>
          </a:p>
          <a:p>
            <a:endParaRPr lang="en-US" sz="3100" dirty="0"/>
          </a:p>
          <a:p>
            <a:endParaRPr lang="en-US" sz="3100" dirty="0"/>
          </a:p>
          <a:p>
            <a:r>
              <a:rPr lang="en-US" sz="3100" dirty="0"/>
              <a:t>Closures can be viewed in more detail by clicking </a:t>
            </a:r>
            <a:r>
              <a:rPr lang="en-US" sz="3100" i="1" dirty="0"/>
              <a:t>View</a:t>
            </a:r>
            <a:r>
              <a:rPr lang="en-US" sz="3100" dirty="0"/>
              <a:t> button</a:t>
            </a:r>
          </a:p>
        </p:txBody>
      </p:sp>
      <p:pic>
        <p:nvPicPr>
          <p:cNvPr id="3" name="Recorded Sound">
            <a:hlinkClick r:id="" action="ppaction://media"/>
            <a:extLst>
              <a:ext uri="{FF2B5EF4-FFF2-40B4-BE49-F238E27FC236}">
                <a16:creationId xmlns:a16="http://schemas.microsoft.com/office/drawing/2014/main" id="{8FA0A0E4-909F-468C-BDC2-8814508C228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6018" y="0"/>
            <a:ext cx="487363" cy="487363"/>
          </a:xfrm>
          <a:prstGeom prst="rect">
            <a:avLst/>
          </a:prstGeom>
        </p:spPr>
      </p:pic>
      <p:cxnSp>
        <p:nvCxnSpPr>
          <p:cNvPr id="5" name="Straight Arrow Connector 4">
            <a:extLst>
              <a:ext uri="{FF2B5EF4-FFF2-40B4-BE49-F238E27FC236}">
                <a16:creationId xmlns:a16="http://schemas.microsoft.com/office/drawing/2014/main" id="{31DC7A0C-731B-46CD-8BAD-F9308C7DD5A0}"/>
              </a:ext>
            </a:extLst>
          </p:cNvPr>
          <p:cNvCxnSpPr>
            <a:cxnSpLocks/>
            <a:stCxn id="13" idx="1"/>
          </p:cNvCxnSpPr>
          <p:nvPr/>
        </p:nvCxnSpPr>
        <p:spPr>
          <a:xfrm flipH="1" flipV="1">
            <a:off x="6096000" y="411133"/>
            <a:ext cx="2362954" cy="5212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Content Placeholder 3">
            <a:extLst>
              <a:ext uri="{FF2B5EF4-FFF2-40B4-BE49-F238E27FC236}">
                <a16:creationId xmlns:a16="http://schemas.microsoft.com/office/drawing/2014/main" id="{5040C5C2-9FA6-4678-9AD7-79B4877B202C}"/>
              </a:ext>
            </a:extLst>
          </p:cNvPr>
          <p:cNvSpPr txBox="1">
            <a:spLocks/>
          </p:cNvSpPr>
          <p:nvPr/>
        </p:nvSpPr>
        <p:spPr>
          <a:xfrm>
            <a:off x="8458954" y="552688"/>
            <a:ext cx="2142785" cy="759369"/>
          </a:xfrm>
          <a:prstGeom prst="rect">
            <a:avLst/>
          </a:prstGeom>
          <a:ln/>
        </p:spPr>
        <p:style>
          <a:lnRef idx="0">
            <a:schemeClr val="accent4"/>
          </a:lnRef>
          <a:fillRef idx="3">
            <a:schemeClr val="accent4"/>
          </a:fillRef>
          <a:effectRef idx="3">
            <a:schemeClr val="accent4"/>
          </a:effectRef>
          <a:fontRef idx="minor">
            <a:schemeClr val="lt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baseline="0">
                <a:solidFill>
                  <a:srgbClr val="00416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800" kern="1200" baseline="0">
                <a:solidFill>
                  <a:srgbClr val="802F2D"/>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00416A"/>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2200" kern="1200" baseline="0">
                <a:solidFill>
                  <a:srgbClr val="802F2D"/>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solidFill>
                  <a:schemeClr val="bg1"/>
                </a:solidFill>
              </a:rPr>
              <a:t>Projects tab only displayed for Construction User Type</a:t>
            </a:r>
          </a:p>
        </p:txBody>
      </p:sp>
    </p:spTree>
    <p:extLst>
      <p:ext uri="{BB962C8B-B14F-4D97-AF65-F5344CB8AC3E}">
        <p14:creationId xmlns:p14="http://schemas.microsoft.com/office/powerpoint/2010/main" val="51377984"/>
      </p:ext>
    </p:extLst>
  </p:cSld>
  <p:clrMapOvr>
    <a:masterClrMapping/>
  </p:clrMapOvr>
  <mc:AlternateContent xmlns:mc="http://schemas.openxmlformats.org/markup-compatibility/2006" xmlns:p14="http://schemas.microsoft.com/office/powerpoint/2010/main">
    <mc:Choice Requires="p14">
      <p:transition spd="med" p14:dur="700" advClick="0" advTm="17000">
        <p:fade/>
      </p:transition>
    </mc:Choice>
    <mc:Fallback xmlns="">
      <p:transition spd="med" advClick="0" advTm="1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10760" fill="hold"/>
                                        <p:tgtEl>
                                          <p:spTgt spid="3"/>
                                        </p:tgtEl>
                                      </p:cBhvr>
                                    </p:cmd>
                                  </p:childTnLst>
                                </p:cTn>
                              </p:par>
                              <p:par>
                                <p:cTn id="13" presetID="22" presetClass="entr" presetSubtype="1" fill="hold" grpId="0" nodeType="withEffect">
                                  <p:stCondLst>
                                    <p:cond delay="240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3000"/>
                                        <p:tgtEl>
                                          <p:spTgt spid="17"/>
                                        </p:tgtEl>
                                      </p:cBhvr>
                                    </p:animEffect>
                                  </p:childTnLst>
                                </p:cTn>
                              </p:par>
                              <p:par>
                                <p:cTn id="16" presetID="21" presetClass="entr" presetSubtype="1" fill="hold" nodeType="withEffect">
                                  <p:stCondLst>
                                    <p:cond delay="560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3000"/>
                                        <p:tgtEl>
                                          <p:spTgt spid="8"/>
                                        </p:tgtEl>
                                      </p:cBhvr>
                                    </p:animEffect>
                                  </p:childTnLst>
                                </p:cTn>
                              </p:par>
                              <p:par>
                                <p:cTn id="19" presetID="53" presetClass="entr" presetSubtype="16" fill="hold" grpId="0" nodeType="withEffect">
                                  <p:stCondLst>
                                    <p:cond delay="9000"/>
                                  </p:stCondLst>
                                  <p:childTnLst>
                                    <p:set>
                                      <p:cBhvr>
                                        <p:cTn id="20" dur="1" fill="hold">
                                          <p:stCondLst>
                                            <p:cond delay="0"/>
                                          </p:stCondLst>
                                        </p:cTn>
                                        <p:tgtEl>
                                          <p:spTgt spid="10"/>
                                        </p:tgtEl>
                                        <p:attrNameLst>
                                          <p:attrName>style.visibility</p:attrName>
                                        </p:attrNameLst>
                                      </p:cBhvr>
                                      <p:to>
                                        <p:strVal val="visible"/>
                                      </p:to>
                                    </p:set>
                                    <p:anim calcmode="lin" valueType="num">
                                      <p:cBhvr>
                                        <p:cTn id="21" dur="2000" fill="hold"/>
                                        <p:tgtEl>
                                          <p:spTgt spid="10"/>
                                        </p:tgtEl>
                                        <p:attrNameLst>
                                          <p:attrName>ppt_w</p:attrName>
                                        </p:attrNameLst>
                                      </p:cBhvr>
                                      <p:tavLst>
                                        <p:tav tm="0">
                                          <p:val>
                                            <p:fltVal val="0"/>
                                          </p:val>
                                        </p:tav>
                                        <p:tav tm="100000">
                                          <p:val>
                                            <p:strVal val="#ppt_w"/>
                                          </p:val>
                                        </p:tav>
                                      </p:tavLst>
                                    </p:anim>
                                    <p:anim calcmode="lin" valueType="num">
                                      <p:cBhvr>
                                        <p:cTn id="22" dur="2000" fill="hold"/>
                                        <p:tgtEl>
                                          <p:spTgt spid="10"/>
                                        </p:tgtEl>
                                        <p:attrNameLst>
                                          <p:attrName>ppt_h</p:attrName>
                                        </p:attrNameLst>
                                      </p:cBhvr>
                                      <p:tavLst>
                                        <p:tav tm="0">
                                          <p:val>
                                            <p:fltVal val="0"/>
                                          </p:val>
                                        </p:tav>
                                        <p:tav tm="100000">
                                          <p:val>
                                            <p:strVal val="#ppt_h"/>
                                          </p:val>
                                        </p:tav>
                                      </p:tavLst>
                                    </p:anim>
                                    <p:animEffect transition="in" filter="fade">
                                      <p:cBhvr>
                                        <p:cTn id="23" dur="2000"/>
                                        <p:tgtEl>
                                          <p:spTgt spid="10"/>
                                        </p:tgtEl>
                                      </p:cBhvr>
                                    </p:animEffect>
                                  </p:childTnLst>
                                </p:cTn>
                              </p:par>
                              <p:par>
                                <p:cTn id="24" presetID="53" presetClass="entr" presetSubtype="16" fill="hold" grpId="0" nodeType="withEffect">
                                  <p:stCondLst>
                                    <p:cond delay="9000"/>
                                  </p:stCondLst>
                                  <p:childTnLst>
                                    <p:set>
                                      <p:cBhvr>
                                        <p:cTn id="25" dur="1" fill="hold">
                                          <p:stCondLst>
                                            <p:cond delay="0"/>
                                          </p:stCondLst>
                                        </p:cTn>
                                        <p:tgtEl>
                                          <p:spTgt spid="13"/>
                                        </p:tgtEl>
                                        <p:attrNameLst>
                                          <p:attrName>style.visibility</p:attrName>
                                        </p:attrNameLst>
                                      </p:cBhvr>
                                      <p:to>
                                        <p:strVal val="visible"/>
                                      </p:to>
                                    </p:set>
                                    <p:anim calcmode="lin" valueType="num">
                                      <p:cBhvr>
                                        <p:cTn id="26" dur="2000" fill="hold"/>
                                        <p:tgtEl>
                                          <p:spTgt spid="13"/>
                                        </p:tgtEl>
                                        <p:attrNameLst>
                                          <p:attrName>ppt_w</p:attrName>
                                        </p:attrNameLst>
                                      </p:cBhvr>
                                      <p:tavLst>
                                        <p:tav tm="0">
                                          <p:val>
                                            <p:fltVal val="0"/>
                                          </p:val>
                                        </p:tav>
                                        <p:tav tm="100000">
                                          <p:val>
                                            <p:strVal val="#ppt_w"/>
                                          </p:val>
                                        </p:tav>
                                      </p:tavLst>
                                    </p:anim>
                                    <p:anim calcmode="lin" valueType="num">
                                      <p:cBhvr>
                                        <p:cTn id="27" dur="2000" fill="hold"/>
                                        <p:tgtEl>
                                          <p:spTgt spid="13"/>
                                        </p:tgtEl>
                                        <p:attrNameLst>
                                          <p:attrName>ppt_h</p:attrName>
                                        </p:attrNameLst>
                                      </p:cBhvr>
                                      <p:tavLst>
                                        <p:tav tm="0">
                                          <p:val>
                                            <p:fltVal val="0"/>
                                          </p:val>
                                        </p:tav>
                                        <p:tav tm="100000">
                                          <p:val>
                                            <p:strVal val="#ppt_h"/>
                                          </p:val>
                                        </p:tav>
                                      </p:tavLst>
                                    </p:anim>
                                    <p:animEffect transition="in" filter="fade">
                                      <p:cBhvr>
                                        <p:cTn id="2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bldLst>
      <p:bldP spid="10" grpId="0" animBg="1"/>
      <p:bldP spid="17" grpId="0"/>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68567"/>
            <a:ext cx="10972800" cy="861008"/>
          </a:xfrm>
        </p:spPr>
        <p:txBody>
          <a:bodyPr/>
          <a:lstStyle/>
          <a:p>
            <a:pPr>
              <a:lnSpc>
                <a:spcPts val="4800"/>
              </a:lnSpc>
            </a:pPr>
            <a:r>
              <a:rPr lang="en-US" sz="4800" dirty="0"/>
              <a:t>Requesting a Closure</a:t>
            </a:r>
          </a:p>
        </p:txBody>
      </p:sp>
      <p:sp>
        <p:nvSpPr>
          <p:cNvPr id="4" name="Content Placeholder 3"/>
          <p:cNvSpPr>
            <a:spLocks noGrp="1"/>
          </p:cNvSpPr>
          <p:nvPr>
            <p:ph idx="13"/>
          </p:nvPr>
        </p:nvSpPr>
        <p:spPr>
          <a:xfrm>
            <a:off x="609600" y="1455368"/>
            <a:ext cx="10972800" cy="861008"/>
          </a:xfrm>
        </p:spPr>
        <p:txBody>
          <a:bodyPr/>
          <a:lstStyle/>
          <a:p>
            <a:r>
              <a:rPr lang="en-US" sz="3100" dirty="0"/>
              <a:t> Adhere to the minimum notification requirements for entering closures</a:t>
            </a:r>
            <a:endParaRPr lang="en-US" sz="3100" dirty="0">
              <a:highlight>
                <a:srgbClr val="FFFF00"/>
              </a:highlight>
            </a:endParaRPr>
          </a:p>
        </p:txBody>
      </p:sp>
      <p:graphicFrame>
        <p:nvGraphicFramePr>
          <p:cNvPr id="3" name="Table 2">
            <a:extLst>
              <a:ext uri="{FF2B5EF4-FFF2-40B4-BE49-F238E27FC236}">
                <a16:creationId xmlns:a16="http://schemas.microsoft.com/office/drawing/2014/main" id="{31A8F108-6656-4A5B-AF45-51DD57E8477E}"/>
              </a:ext>
            </a:extLst>
          </p:cNvPr>
          <p:cNvGraphicFramePr>
            <a:graphicFrameLocks noGrp="1"/>
          </p:cNvGraphicFramePr>
          <p:nvPr>
            <p:extLst>
              <p:ext uri="{D42A27DB-BD31-4B8C-83A1-F6EECF244321}">
                <p14:modId xmlns:p14="http://schemas.microsoft.com/office/powerpoint/2010/main" val="2984454214"/>
              </p:ext>
            </p:extLst>
          </p:nvPr>
        </p:nvGraphicFramePr>
        <p:xfrm>
          <a:off x="787400" y="2056155"/>
          <a:ext cx="10317481" cy="3913378"/>
        </p:xfrm>
        <a:graphic>
          <a:graphicData uri="http://schemas.openxmlformats.org/drawingml/2006/table">
            <a:tbl>
              <a:tblPr firstRow="1" firstCol="1" bandRow="1">
                <a:effectLst>
                  <a:outerShdw blurRad="50800" dist="38100" dir="2700000" algn="tl" rotWithShape="0">
                    <a:prstClr val="black">
                      <a:alpha val="40000"/>
                    </a:prstClr>
                  </a:outerShdw>
                </a:effectLst>
                <a:tableStyleId>{5C22544A-7EE6-4342-B048-85BDC9FD1C3A}</a:tableStyleId>
              </a:tblPr>
              <a:tblGrid>
                <a:gridCol w="7298284">
                  <a:extLst>
                    <a:ext uri="{9D8B030D-6E8A-4147-A177-3AD203B41FA5}">
                      <a16:colId xmlns:a16="http://schemas.microsoft.com/office/drawing/2014/main" val="1566549021"/>
                    </a:ext>
                  </a:extLst>
                </a:gridCol>
                <a:gridCol w="3019197">
                  <a:extLst>
                    <a:ext uri="{9D8B030D-6E8A-4147-A177-3AD203B41FA5}">
                      <a16:colId xmlns:a16="http://schemas.microsoft.com/office/drawing/2014/main" val="1652892545"/>
                    </a:ext>
                  </a:extLst>
                </a:gridCol>
              </a:tblGrid>
              <a:tr h="321598">
                <a:tc gridSpan="2">
                  <a:txBody>
                    <a:bodyPr/>
                    <a:lstStyle/>
                    <a:p>
                      <a:pPr marL="635" marR="0" indent="0">
                        <a:lnSpc>
                          <a:spcPct val="103000"/>
                        </a:lnSpc>
                        <a:spcBef>
                          <a:spcPts val="0"/>
                        </a:spcBef>
                        <a:spcAft>
                          <a:spcPts val="0"/>
                        </a:spcAft>
                      </a:pPr>
                      <a:r>
                        <a:rPr lang="en-US" sz="2000" dirty="0">
                          <a:effectLst/>
                        </a:rPr>
                        <a:t>CLOSURE TYPE AND REQUIRED MINIMUM ADVANCE NOTIFICATION </a:t>
                      </a:r>
                      <a:endPar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26035" marB="0" anchor="ctr"/>
                </a:tc>
                <a:tc hMerge="1">
                  <a:txBody>
                    <a:bodyPr/>
                    <a:lstStyle/>
                    <a:p>
                      <a:endParaRPr lang="en-US"/>
                    </a:p>
                  </a:txBody>
                  <a:tcPr/>
                </a:tc>
                <a:extLst>
                  <a:ext uri="{0D108BD9-81ED-4DB2-BD59-A6C34878D82A}">
                    <a16:rowId xmlns:a16="http://schemas.microsoft.com/office/drawing/2014/main" val="3808492828"/>
                  </a:ext>
                </a:extLst>
              </a:tr>
              <a:tr h="628900">
                <a:tc>
                  <a:txBody>
                    <a:bodyPr/>
                    <a:lstStyle/>
                    <a:p>
                      <a:pPr marL="457835" marR="0" lvl="1" indent="0">
                        <a:lnSpc>
                          <a:spcPct val="103000"/>
                        </a:lnSpc>
                        <a:spcBef>
                          <a:spcPts val="0"/>
                        </a:spcBef>
                        <a:spcAft>
                          <a:spcPts val="0"/>
                        </a:spcAft>
                      </a:pPr>
                      <a:r>
                        <a:rPr lang="en-US" sz="2000" b="0" dirty="0">
                          <a:effectLst/>
                        </a:rPr>
                        <a:t>Closure type </a:t>
                      </a:r>
                      <a:r>
                        <a:rPr lang="en-US" sz="2000" b="0" u="sng" dirty="0">
                          <a:effectLst/>
                        </a:rPr>
                        <a:t>with</a:t>
                      </a:r>
                      <a:r>
                        <a:rPr lang="en-US" sz="2000" b="0" dirty="0">
                          <a:effectLst/>
                        </a:rPr>
                        <a:t> height, weight, or width restrictions </a:t>
                      </a:r>
                      <a:endParaRPr lang="en-US" sz="2800" b="0" dirty="0">
                        <a:effectLst/>
                      </a:endParaRPr>
                    </a:p>
                    <a:p>
                      <a:pPr marL="457835" marR="0" lvl="1" indent="0">
                        <a:lnSpc>
                          <a:spcPct val="103000"/>
                        </a:lnSpc>
                        <a:spcBef>
                          <a:spcPts val="0"/>
                        </a:spcBef>
                        <a:spcAft>
                          <a:spcPts val="0"/>
                        </a:spcAft>
                      </a:pPr>
                      <a:r>
                        <a:rPr lang="en-US" sz="2000" b="0" dirty="0">
                          <a:effectLst/>
                        </a:rPr>
                        <a:t>(available width, all lanes in one direction &lt;16’) </a:t>
                      </a:r>
                      <a:endParaRPr lang="en-US" sz="28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26035" marB="0" anchor="ctr"/>
                </a:tc>
                <a:tc>
                  <a:txBody>
                    <a:bodyPr/>
                    <a:lstStyle/>
                    <a:p>
                      <a:pPr marL="0" marR="0" indent="0" algn="ctr">
                        <a:lnSpc>
                          <a:spcPct val="103000"/>
                        </a:lnSpc>
                        <a:spcBef>
                          <a:spcPts val="0"/>
                        </a:spcBef>
                        <a:spcAft>
                          <a:spcPts val="0"/>
                        </a:spcAft>
                      </a:pPr>
                      <a:r>
                        <a:rPr lang="en-US" sz="2000" b="1" dirty="0">
                          <a:solidFill>
                            <a:srgbClr val="00416A"/>
                          </a:solidFill>
                          <a:effectLst/>
                        </a:rPr>
                        <a:t>MINIMUM NOTIFICATION </a:t>
                      </a:r>
                      <a:endParaRPr lang="en-US" sz="2800" b="1" dirty="0">
                        <a:solidFill>
                          <a:srgbClr val="0041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26035" marB="0" anchor="ctr"/>
                </a:tc>
                <a:extLst>
                  <a:ext uri="{0D108BD9-81ED-4DB2-BD59-A6C34878D82A}">
                    <a16:rowId xmlns:a16="http://schemas.microsoft.com/office/drawing/2014/main" val="1839850749"/>
                  </a:ext>
                </a:extLst>
              </a:tr>
              <a:tr h="321598">
                <a:tc>
                  <a:txBody>
                    <a:bodyPr/>
                    <a:lstStyle/>
                    <a:p>
                      <a:pPr marL="457835" marR="0" lvl="1" indent="0">
                        <a:lnSpc>
                          <a:spcPct val="103000"/>
                        </a:lnSpc>
                        <a:spcBef>
                          <a:spcPts val="0"/>
                        </a:spcBef>
                        <a:spcAft>
                          <a:spcPts val="0"/>
                        </a:spcAft>
                      </a:pPr>
                      <a:r>
                        <a:rPr lang="en-US" sz="2000" b="0" dirty="0">
                          <a:effectLst/>
                        </a:rPr>
                        <a:t>Lane and shoulder closures </a:t>
                      </a:r>
                      <a:endParaRPr lang="en-US" sz="28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26035" marB="0" anchor="ctr"/>
                </a:tc>
                <a:tc>
                  <a:txBody>
                    <a:bodyPr/>
                    <a:lstStyle/>
                    <a:p>
                      <a:pPr marL="0" marR="0" indent="0" algn="ctr">
                        <a:lnSpc>
                          <a:spcPct val="103000"/>
                        </a:lnSpc>
                        <a:spcBef>
                          <a:spcPts val="0"/>
                        </a:spcBef>
                        <a:spcAft>
                          <a:spcPts val="0"/>
                        </a:spcAft>
                      </a:pPr>
                      <a:r>
                        <a:rPr lang="en-US" sz="2000" b="1" dirty="0">
                          <a:solidFill>
                            <a:srgbClr val="00416A"/>
                          </a:solidFill>
                          <a:effectLst/>
                        </a:rPr>
                        <a:t>7 calendar days </a:t>
                      </a:r>
                      <a:endParaRPr lang="en-US" sz="2800" b="1" dirty="0">
                        <a:solidFill>
                          <a:srgbClr val="0041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26035" marB="0" anchor="ctr"/>
                </a:tc>
                <a:extLst>
                  <a:ext uri="{0D108BD9-81ED-4DB2-BD59-A6C34878D82A}">
                    <a16:rowId xmlns:a16="http://schemas.microsoft.com/office/drawing/2014/main" val="319861478"/>
                  </a:ext>
                </a:extLst>
              </a:tr>
              <a:tr h="321598">
                <a:tc>
                  <a:txBody>
                    <a:bodyPr/>
                    <a:lstStyle/>
                    <a:p>
                      <a:pPr marL="457835" marR="0" lvl="1" indent="0">
                        <a:lnSpc>
                          <a:spcPct val="103000"/>
                        </a:lnSpc>
                        <a:spcBef>
                          <a:spcPts val="0"/>
                        </a:spcBef>
                        <a:spcAft>
                          <a:spcPts val="0"/>
                        </a:spcAft>
                      </a:pPr>
                      <a:r>
                        <a:rPr lang="en-US" sz="2000" b="0" dirty="0">
                          <a:effectLst/>
                        </a:rPr>
                        <a:t>Full roadway closures </a:t>
                      </a:r>
                      <a:endParaRPr lang="en-US" sz="28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26035" marB="0" anchor="ctr"/>
                </a:tc>
                <a:tc>
                  <a:txBody>
                    <a:bodyPr/>
                    <a:lstStyle/>
                    <a:p>
                      <a:pPr marL="0" marR="0" indent="0" algn="ctr">
                        <a:lnSpc>
                          <a:spcPct val="103000"/>
                        </a:lnSpc>
                        <a:spcBef>
                          <a:spcPts val="0"/>
                        </a:spcBef>
                        <a:spcAft>
                          <a:spcPts val="0"/>
                        </a:spcAft>
                      </a:pPr>
                      <a:r>
                        <a:rPr lang="en-US" sz="2000" b="1" dirty="0">
                          <a:solidFill>
                            <a:srgbClr val="00416A"/>
                          </a:solidFill>
                          <a:effectLst/>
                        </a:rPr>
                        <a:t>7 calendar days </a:t>
                      </a:r>
                      <a:endParaRPr lang="en-US" sz="2800" b="1" dirty="0">
                        <a:solidFill>
                          <a:srgbClr val="0041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26035" marB="0" anchor="ctr"/>
                </a:tc>
                <a:extLst>
                  <a:ext uri="{0D108BD9-81ED-4DB2-BD59-A6C34878D82A}">
                    <a16:rowId xmlns:a16="http://schemas.microsoft.com/office/drawing/2014/main" val="458051404"/>
                  </a:ext>
                </a:extLst>
              </a:tr>
              <a:tr h="321598">
                <a:tc>
                  <a:txBody>
                    <a:bodyPr/>
                    <a:lstStyle/>
                    <a:p>
                      <a:pPr marL="457835" marR="0" lvl="1" indent="0">
                        <a:lnSpc>
                          <a:spcPct val="103000"/>
                        </a:lnSpc>
                        <a:spcBef>
                          <a:spcPts val="0"/>
                        </a:spcBef>
                        <a:spcAft>
                          <a:spcPts val="0"/>
                        </a:spcAft>
                      </a:pPr>
                      <a:r>
                        <a:rPr lang="en-US" sz="2000" b="0" dirty="0">
                          <a:effectLst/>
                        </a:rPr>
                        <a:t>Full Ramp closures </a:t>
                      </a:r>
                      <a:endParaRPr lang="en-US" sz="28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26035" marB="0" anchor="ctr"/>
                </a:tc>
                <a:tc>
                  <a:txBody>
                    <a:bodyPr/>
                    <a:lstStyle/>
                    <a:p>
                      <a:pPr marL="0" marR="0" indent="0" algn="ctr">
                        <a:lnSpc>
                          <a:spcPct val="103000"/>
                        </a:lnSpc>
                        <a:spcBef>
                          <a:spcPts val="0"/>
                        </a:spcBef>
                        <a:spcAft>
                          <a:spcPts val="0"/>
                        </a:spcAft>
                      </a:pPr>
                      <a:r>
                        <a:rPr lang="en-US" sz="2000" b="1" dirty="0">
                          <a:solidFill>
                            <a:srgbClr val="00416A"/>
                          </a:solidFill>
                          <a:effectLst/>
                        </a:rPr>
                        <a:t>7 calendar days </a:t>
                      </a:r>
                      <a:endParaRPr lang="en-US" sz="2800" b="1" dirty="0">
                        <a:solidFill>
                          <a:srgbClr val="0041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26035" marB="0" anchor="ctr"/>
                </a:tc>
                <a:extLst>
                  <a:ext uri="{0D108BD9-81ED-4DB2-BD59-A6C34878D82A}">
                    <a16:rowId xmlns:a16="http://schemas.microsoft.com/office/drawing/2014/main" val="131165093"/>
                  </a:ext>
                </a:extLst>
              </a:tr>
              <a:tr h="321598">
                <a:tc>
                  <a:txBody>
                    <a:bodyPr/>
                    <a:lstStyle/>
                    <a:p>
                      <a:pPr marL="457835" marR="0" lvl="1" indent="0">
                        <a:lnSpc>
                          <a:spcPct val="103000"/>
                        </a:lnSpc>
                        <a:spcBef>
                          <a:spcPts val="0"/>
                        </a:spcBef>
                        <a:spcAft>
                          <a:spcPts val="0"/>
                        </a:spcAft>
                      </a:pPr>
                      <a:r>
                        <a:rPr lang="en-US" sz="2000" b="0" dirty="0">
                          <a:effectLst/>
                        </a:rPr>
                        <a:t>Detours </a:t>
                      </a:r>
                      <a:endParaRPr lang="en-US" sz="28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26035" marB="0" anchor="ctr"/>
                </a:tc>
                <a:tc>
                  <a:txBody>
                    <a:bodyPr/>
                    <a:lstStyle/>
                    <a:p>
                      <a:pPr marL="0" marR="0" indent="0" algn="ctr">
                        <a:lnSpc>
                          <a:spcPct val="103000"/>
                        </a:lnSpc>
                        <a:spcBef>
                          <a:spcPts val="0"/>
                        </a:spcBef>
                        <a:spcAft>
                          <a:spcPts val="0"/>
                        </a:spcAft>
                      </a:pPr>
                      <a:r>
                        <a:rPr lang="en-US" sz="2000" b="1" dirty="0">
                          <a:solidFill>
                            <a:srgbClr val="00416A"/>
                          </a:solidFill>
                          <a:effectLst/>
                        </a:rPr>
                        <a:t>7 calendar days </a:t>
                      </a:r>
                      <a:endParaRPr lang="en-US" sz="2800" b="1" dirty="0">
                        <a:solidFill>
                          <a:srgbClr val="0041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26035" marB="0" anchor="ctr"/>
                </a:tc>
                <a:extLst>
                  <a:ext uri="{0D108BD9-81ED-4DB2-BD59-A6C34878D82A}">
                    <a16:rowId xmlns:a16="http://schemas.microsoft.com/office/drawing/2014/main" val="1231946318"/>
                  </a:ext>
                </a:extLst>
              </a:tr>
              <a:tr h="628900">
                <a:tc>
                  <a:txBody>
                    <a:bodyPr/>
                    <a:lstStyle/>
                    <a:p>
                      <a:pPr marL="635" marR="0" indent="0">
                        <a:lnSpc>
                          <a:spcPct val="103000"/>
                        </a:lnSpc>
                        <a:spcBef>
                          <a:spcPts val="0"/>
                        </a:spcBef>
                        <a:spcAft>
                          <a:spcPts val="0"/>
                        </a:spcAft>
                      </a:pPr>
                      <a:r>
                        <a:rPr lang="en-US" sz="2000">
                          <a:effectLst/>
                        </a:rPr>
                        <a:t>Closure type </a:t>
                      </a:r>
                      <a:r>
                        <a:rPr lang="en-US" sz="2000" u="sng">
                          <a:effectLst/>
                        </a:rPr>
                        <a:t>without</a:t>
                      </a:r>
                      <a:r>
                        <a:rPr lang="en-US" sz="2000">
                          <a:effectLst/>
                        </a:rPr>
                        <a:t> height, weight, or width restrictions </a:t>
                      </a:r>
                      <a:endParaRPr lang="en-US" sz="2800">
                        <a:effectLst/>
                      </a:endParaRPr>
                    </a:p>
                    <a:p>
                      <a:pPr marL="635" marR="0" indent="0">
                        <a:lnSpc>
                          <a:spcPct val="103000"/>
                        </a:lnSpc>
                        <a:spcBef>
                          <a:spcPts val="0"/>
                        </a:spcBef>
                        <a:spcAft>
                          <a:spcPts val="0"/>
                        </a:spcAft>
                      </a:pPr>
                      <a:r>
                        <a:rPr lang="en-US" sz="2000">
                          <a:effectLst/>
                        </a:rPr>
                        <a:t>(available width, all lanes in one direction ≥16’) </a:t>
                      </a:r>
                      <a:endPar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26035" marB="0" anchor="ctr"/>
                </a:tc>
                <a:tc>
                  <a:txBody>
                    <a:bodyPr/>
                    <a:lstStyle/>
                    <a:p>
                      <a:pPr marL="0" marR="0" indent="0" algn="ctr">
                        <a:lnSpc>
                          <a:spcPct val="103000"/>
                        </a:lnSpc>
                        <a:spcBef>
                          <a:spcPts val="0"/>
                        </a:spcBef>
                        <a:spcAft>
                          <a:spcPts val="0"/>
                        </a:spcAft>
                      </a:pPr>
                      <a:r>
                        <a:rPr lang="en-US" sz="2000" b="1" dirty="0">
                          <a:solidFill>
                            <a:srgbClr val="00416A"/>
                          </a:solidFill>
                          <a:effectLst/>
                        </a:rPr>
                        <a:t>MINIMUM NOTIFICATION </a:t>
                      </a:r>
                      <a:endParaRPr lang="en-US" sz="2800" b="1" dirty="0">
                        <a:solidFill>
                          <a:srgbClr val="0041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26035" marB="0" anchor="ctr"/>
                </a:tc>
                <a:extLst>
                  <a:ext uri="{0D108BD9-81ED-4DB2-BD59-A6C34878D82A}">
                    <a16:rowId xmlns:a16="http://schemas.microsoft.com/office/drawing/2014/main" val="4267445995"/>
                  </a:ext>
                </a:extLst>
              </a:tr>
              <a:tr h="321598">
                <a:tc>
                  <a:txBody>
                    <a:bodyPr/>
                    <a:lstStyle/>
                    <a:p>
                      <a:pPr marL="457835" marR="0" lvl="1" indent="0">
                        <a:lnSpc>
                          <a:spcPct val="103000"/>
                        </a:lnSpc>
                        <a:spcBef>
                          <a:spcPts val="0"/>
                        </a:spcBef>
                        <a:spcAft>
                          <a:spcPts val="0"/>
                        </a:spcAft>
                      </a:pPr>
                      <a:r>
                        <a:rPr lang="en-US" sz="2000" b="0" dirty="0">
                          <a:effectLst/>
                        </a:rPr>
                        <a:t>Lane and shoulder closures </a:t>
                      </a:r>
                      <a:endParaRPr lang="en-US" sz="28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26035" marB="0" anchor="ctr"/>
                </a:tc>
                <a:tc>
                  <a:txBody>
                    <a:bodyPr/>
                    <a:lstStyle/>
                    <a:p>
                      <a:pPr marL="0" marR="0" indent="0" algn="ctr">
                        <a:lnSpc>
                          <a:spcPct val="103000"/>
                        </a:lnSpc>
                        <a:spcBef>
                          <a:spcPts val="0"/>
                        </a:spcBef>
                        <a:spcAft>
                          <a:spcPts val="0"/>
                        </a:spcAft>
                      </a:pPr>
                      <a:r>
                        <a:rPr lang="en-US" sz="2000" b="1" dirty="0">
                          <a:solidFill>
                            <a:srgbClr val="00416A"/>
                          </a:solidFill>
                          <a:effectLst/>
                        </a:rPr>
                        <a:t>3 business days </a:t>
                      </a:r>
                      <a:endParaRPr lang="en-US" sz="2800" b="1" dirty="0">
                        <a:solidFill>
                          <a:srgbClr val="0041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26035" marB="0" anchor="ctr"/>
                </a:tc>
                <a:extLst>
                  <a:ext uri="{0D108BD9-81ED-4DB2-BD59-A6C34878D82A}">
                    <a16:rowId xmlns:a16="http://schemas.microsoft.com/office/drawing/2014/main" val="3832306989"/>
                  </a:ext>
                </a:extLst>
              </a:tr>
              <a:tr h="321598">
                <a:tc>
                  <a:txBody>
                    <a:bodyPr/>
                    <a:lstStyle/>
                    <a:p>
                      <a:pPr marL="457835" marR="0" lvl="1" indent="0">
                        <a:lnSpc>
                          <a:spcPct val="103000"/>
                        </a:lnSpc>
                        <a:spcBef>
                          <a:spcPts val="0"/>
                        </a:spcBef>
                        <a:spcAft>
                          <a:spcPts val="0"/>
                        </a:spcAft>
                      </a:pPr>
                      <a:r>
                        <a:rPr lang="en-US" sz="2000" b="0" dirty="0">
                          <a:effectLst/>
                        </a:rPr>
                        <a:t>Ramp closures </a:t>
                      </a:r>
                      <a:endParaRPr lang="en-US" sz="28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26035" marB="0" anchor="ctr"/>
                </a:tc>
                <a:tc>
                  <a:txBody>
                    <a:bodyPr/>
                    <a:lstStyle/>
                    <a:p>
                      <a:pPr marL="0" marR="0" indent="0" algn="ctr">
                        <a:lnSpc>
                          <a:spcPct val="103000"/>
                        </a:lnSpc>
                        <a:spcBef>
                          <a:spcPts val="0"/>
                        </a:spcBef>
                        <a:spcAft>
                          <a:spcPts val="0"/>
                        </a:spcAft>
                      </a:pPr>
                      <a:r>
                        <a:rPr lang="en-US" sz="2000" b="1" dirty="0">
                          <a:solidFill>
                            <a:srgbClr val="00416A"/>
                          </a:solidFill>
                          <a:effectLst/>
                        </a:rPr>
                        <a:t>3 business days </a:t>
                      </a:r>
                      <a:endParaRPr lang="en-US" sz="2800" b="1" dirty="0">
                        <a:solidFill>
                          <a:srgbClr val="0041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26035" marB="0" anchor="ctr"/>
                </a:tc>
                <a:extLst>
                  <a:ext uri="{0D108BD9-81ED-4DB2-BD59-A6C34878D82A}">
                    <a16:rowId xmlns:a16="http://schemas.microsoft.com/office/drawing/2014/main" val="763953303"/>
                  </a:ext>
                </a:extLst>
              </a:tr>
              <a:tr h="321598">
                <a:tc>
                  <a:txBody>
                    <a:bodyPr/>
                    <a:lstStyle/>
                    <a:p>
                      <a:pPr marL="457835" marR="0" lvl="1" indent="0">
                        <a:lnSpc>
                          <a:spcPct val="103000"/>
                        </a:lnSpc>
                        <a:spcBef>
                          <a:spcPts val="0"/>
                        </a:spcBef>
                        <a:spcAft>
                          <a:spcPts val="0"/>
                        </a:spcAft>
                      </a:pPr>
                      <a:r>
                        <a:rPr lang="en-US" sz="2000" b="0" dirty="0">
                          <a:effectLst/>
                        </a:rPr>
                        <a:t>Modifying all closure types </a:t>
                      </a:r>
                      <a:endParaRPr lang="en-US" sz="28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26035" marB="0" anchor="ctr"/>
                </a:tc>
                <a:tc>
                  <a:txBody>
                    <a:bodyPr/>
                    <a:lstStyle/>
                    <a:p>
                      <a:pPr marL="0" marR="0" indent="0" algn="ctr">
                        <a:lnSpc>
                          <a:spcPct val="103000"/>
                        </a:lnSpc>
                        <a:spcBef>
                          <a:spcPts val="0"/>
                        </a:spcBef>
                        <a:spcAft>
                          <a:spcPts val="0"/>
                        </a:spcAft>
                      </a:pPr>
                      <a:r>
                        <a:rPr lang="en-US" sz="2000" b="1" dirty="0">
                          <a:solidFill>
                            <a:srgbClr val="00416A"/>
                          </a:solidFill>
                          <a:effectLst/>
                        </a:rPr>
                        <a:t>3 business days </a:t>
                      </a:r>
                      <a:endParaRPr lang="en-US" sz="2800" b="1" dirty="0">
                        <a:solidFill>
                          <a:srgbClr val="00416A"/>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73025" marT="26035" marB="0" anchor="ctr"/>
                </a:tc>
                <a:extLst>
                  <a:ext uri="{0D108BD9-81ED-4DB2-BD59-A6C34878D82A}">
                    <a16:rowId xmlns:a16="http://schemas.microsoft.com/office/drawing/2014/main" val="2056395117"/>
                  </a:ext>
                </a:extLst>
              </a:tr>
            </a:tbl>
          </a:graphicData>
        </a:graphic>
      </p:graphicFrame>
      <p:pic>
        <p:nvPicPr>
          <p:cNvPr id="5" name="Recorded Sound">
            <a:hlinkClick r:id="" action="ppaction://media"/>
            <a:extLst>
              <a:ext uri="{FF2B5EF4-FFF2-40B4-BE49-F238E27FC236}">
                <a16:creationId xmlns:a16="http://schemas.microsoft.com/office/drawing/2014/main" id="{B4FD17BD-98C7-4F6D-AC17-5CA49550AF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2237" y="118943"/>
            <a:ext cx="487363" cy="487363"/>
          </a:xfrm>
          <a:prstGeom prst="rect">
            <a:avLst/>
          </a:prstGeom>
        </p:spPr>
      </p:pic>
    </p:spTree>
    <p:extLst>
      <p:ext uri="{BB962C8B-B14F-4D97-AF65-F5344CB8AC3E}">
        <p14:creationId xmlns:p14="http://schemas.microsoft.com/office/powerpoint/2010/main" val="1896903255"/>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1000"/>
                            </p:stCondLst>
                            <p:childTnLst>
                              <p:par>
                                <p:cTn id="8" presetID="1" presetClass="mediacall" presetSubtype="0" fill="hold" nodeType="afterEffect">
                                  <p:stCondLst>
                                    <p:cond delay="0"/>
                                  </p:stCondLst>
                                  <p:childTnLst>
                                    <p:cmd type="call" cmd="playFrom(0.0)">
                                      <p:cBhvr>
                                        <p:cTn id="9" dur="6000" fill="hold"/>
                                        <p:tgtEl>
                                          <p:spTgt spid="5"/>
                                        </p:tgtEl>
                                      </p:cBhvr>
                                    </p:cmd>
                                  </p:childTnLst>
                                </p:cTn>
                              </p:par>
                              <p:par>
                                <p:cTn id="10" presetID="22" presetClass="entr" presetSubtype="1" fill="hold" nodeType="withEffect">
                                  <p:stCondLst>
                                    <p:cond delay="100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49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994" y="203947"/>
            <a:ext cx="10972800" cy="952552"/>
          </a:xfrm>
        </p:spPr>
        <p:txBody>
          <a:bodyPr/>
          <a:lstStyle/>
          <a:p>
            <a:pPr>
              <a:lnSpc>
                <a:spcPts val="4800"/>
              </a:lnSpc>
            </a:pPr>
            <a:r>
              <a:rPr lang="en-US" sz="4800" u="sng" dirty="0"/>
              <a:t>Construction</a:t>
            </a:r>
            <a:r>
              <a:rPr lang="en-US" sz="4800" dirty="0"/>
              <a:t> Project Closure</a:t>
            </a:r>
          </a:p>
        </p:txBody>
      </p:sp>
      <p:sp>
        <p:nvSpPr>
          <p:cNvPr id="4" name="Content Placeholder 3"/>
          <p:cNvSpPr>
            <a:spLocks noGrp="1"/>
          </p:cNvSpPr>
          <p:nvPr>
            <p:ph idx="13"/>
          </p:nvPr>
        </p:nvSpPr>
        <p:spPr>
          <a:xfrm>
            <a:off x="186053" y="1273215"/>
            <a:ext cx="11863193" cy="4537276"/>
          </a:xfrm>
        </p:spPr>
        <p:txBody>
          <a:bodyPr/>
          <a:lstStyle/>
          <a:p>
            <a:r>
              <a:rPr lang="en-US" dirty="0"/>
              <a:t>Do you have a </a:t>
            </a:r>
            <a:r>
              <a:rPr lang="en-US" b="1" dirty="0"/>
              <a:t>WisDOT Project ID </a:t>
            </a:r>
            <a:r>
              <a:rPr lang="en-US" dirty="0"/>
              <a:t>for this closure?</a:t>
            </a:r>
          </a:p>
          <a:p>
            <a:pPr lvl="1">
              <a:buFont typeface="Wingdings" panose="05000000000000000000" pitchFamily="2" charset="2"/>
              <a:buChar char="q"/>
            </a:pPr>
            <a:r>
              <a:rPr lang="en-US" b="1" dirty="0"/>
              <a:t>YES</a:t>
            </a:r>
            <a:r>
              <a:rPr lang="en-US" dirty="0"/>
              <a:t>: Go to the Request Tab and enter the project ID, click Continue. </a:t>
            </a:r>
            <a:br>
              <a:rPr lang="en-US" dirty="0"/>
            </a:br>
            <a:r>
              <a:rPr lang="en-US" dirty="0"/>
              <a:t>           Did the system allow you to start entering a closure?</a:t>
            </a:r>
          </a:p>
          <a:p>
            <a:pPr lvl="2">
              <a:buFont typeface="Wingdings" panose="05000000000000000000" pitchFamily="2" charset="2"/>
              <a:buChar char="q"/>
            </a:pPr>
            <a:r>
              <a:rPr lang="en-US" b="1" dirty="0"/>
              <a:t> YES: </a:t>
            </a:r>
            <a:r>
              <a:rPr lang="en-US" dirty="0"/>
              <a:t>Proceed with entering the closure</a:t>
            </a:r>
          </a:p>
          <a:p>
            <a:pPr lvl="2">
              <a:buFont typeface="Wingdings" panose="05000000000000000000" pitchFamily="2" charset="2"/>
              <a:buChar char="q"/>
            </a:pPr>
            <a:r>
              <a:rPr lang="en-US" b="1" dirty="0"/>
              <a:t> NO: </a:t>
            </a:r>
            <a:r>
              <a:rPr lang="en-US" dirty="0"/>
              <a:t>If you received a warning that the Project ID is not in the system, </a:t>
            </a:r>
            <a:br>
              <a:rPr lang="en-US" dirty="0"/>
            </a:br>
            <a:r>
              <a:rPr lang="en-US" dirty="0"/>
              <a:t>          the next slides will show you how to set up a project</a:t>
            </a:r>
          </a:p>
          <a:p>
            <a:pPr lvl="1">
              <a:buFont typeface="Wingdings" panose="05000000000000000000" pitchFamily="2" charset="2"/>
              <a:buChar char="q"/>
            </a:pPr>
            <a:r>
              <a:rPr lang="en-US" b="1" dirty="0"/>
              <a:t>NO</a:t>
            </a:r>
            <a:r>
              <a:rPr lang="en-US" dirty="0"/>
              <a:t>: Determine what type of project this is. </a:t>
            </a:r>
            <a:br>
              <a:rPr lang="en-US" dirty="0"/>
            </a:br>
            <a:r>
              <a:rPr lang="en-US" dirty="0"/>
              <a:t>         Is it a maintenance or permit project instead?</a:t>
            </a:r>
          </a:p>
          <a:p>
            <a:pPr lvl="2">
              <a:buFont typeface="Wingdings" panose="05000000000000000000" pitchFamily="2" charset="2"/>
              <a:buChar char="q"/>
            </a:pPr>
            <a:r>
              <a:rPr lang="en-US" b="1" dirty="0"/>
              <a:t>YES</a:t>
            </a:r>
            <a:r>
              <a:rPr lang="en-US" dirty="0"/>
              <a:t>: Enter closure as maintenance or permit</a:t>
            </a:r>
          </a:p>
          <a:p>
            <a:pPr lvl="2">
              <a:buFont typeface="Wingdings" panose="05000000000000000000" pitchFamily="2" charset="2"/>
              <a:buChar char="q"/>
            </a:pPr>
            <a:r>
              <a:rPr lang="en-US" b="1" dirty="0"/>
              <a:t>NO</a:t>
            </a:r>
            <a:r>
              <a:rPr lang="en-US" dirty="0"/>
              <a:t>: If this is a construction project, but no Project ID is in the system, </a:t>
            </a:r>
            <a:br>
              <a:rPr lang="en-US" dirty="0"/>
            </a:br>
            <a:r>
              <a:rPr lang="en-US" dirty="0"/>
              <a:t>        contact the TOPS Lab to add the project to LCS</a:t>
            </a:r>
          </a:p>
        </p:txBody>
      </p:sp>
      <p:pic>
        <p:nvPicPr>
          <p:cNvPr id="6" name="Picture 5">
            <a:extLst>
              <a:ext uri="{FF2B5EF4-FFF2-40B4-BE49-F238E27FC236}">
                <a16:creationId xmlns:a16="http://schemas.microsoft.com/office/drawing/2014/main" id="{A9D29008-7F85-49D4-910C-401472BD487D}"/>
              </a:ext>
            </a:extLst>
          </p:cNvPr>
          <p:cNvPicPr>
            <a:picLocks noChangeAspect="1"/>
          </p:cNvPicPr>
          <p:nvPr/>
        </p:nvPicPr>
        <p:blipFill>
          <a:blip r:embed="rId5"/>
          <a:stretch>
            <a:fillRect/>
          </a:stretch>
        </p:blipFill>
        <p:spPr>
          <a:xfrm>
            <a:off x="8207210" y="3408455"/>
            <a:ext cx="3691565" cy="1533068"/>
          </a:xfrm>
          <a:prstGeom prst="rect">
            <a:avLst/>
          </a:prstGeom>
          <a:ln>
            <a:solidFill>
              <a:schemeClr val="tx1"/>
            </a:solidFill>
          </a:ln>
          <a:effectLst>
            <a:outerShdw blurRad="50800" dist="38100" dir="2700000" algn="tl" rotWithShape="0">
              <a:prstClr val="black">
                <a:alpha val="40000"/>
              </a:prstClr>
            </a:outerShdw>
          </a:effectLst>
        </p:spPr>
      </p:pic>
      <p:pic>
        <p:nvPicPr>
          <p:cNvPr id="3" name="Recorded Sound">
            <a:hlinkClick r:id="" action="ppaction://media"/>
            <a:extLst>
              <a:ext uri="{FF2B5EF4-FFF2-40B4-BE49-F238E27FC236}">
                <a16:creationId xmlns:a16="http://schemas.microsoft.com/office/drawing/2014/main" id="{FB085F5D-70BA-4E24-B7CF-21D39BAF58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631" y="48986"/>
            <a:ext cx="487363" cy="487363"/>
          </a:xfrm>
          <a:prstGeom prst="rect">
            <a:avLst/>
          </a:prstGeom>
        </p:spPr>
      </p:pic>
    </p:spTree>
    <p:extLst>
      <p:ext uri="{BB962C8B-B14F-4D97-AF65-F5344CB8AC3E}">
        <p14:creationId xmlns:p14="http://schemas.microsoft.com/office/powerpoint/2010/main" val="2104679166"/>
      </p:ext>
    </p:extLst>
  </p:cSld>
  <p:clrMapOvr>
    <a:masterClrMapping/>
  </p:clrMapOvr>
  <mc:AlternateContent xmlns:mc="http://schemas.openxmlformats.org/markup-compatibility/2006" xmlns:p14="http://schemas.microsoft.com/office/powerpoint/2010/main">
    <mc:Choice Requires="p14">
      <p:transition spd="med" p14:dur="700" advClick="0" advTm="46000">
        <p:fade/>
      </p:transition>
    </mc:Choice>
    <mc:Fallback xmlns="">
      <p:transition spd="med" advClick="0" advTm="4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42177" fill="hold"/>
                                        <p:tgtEl>
                                          <p:spTgt spid="3"/>
                                        </p:tgtEl>
                                      </p:cBhvr>
                                    </p:cmd>
                                  </p:childTnLst>
                                </p:cTn>
                              </p:par>
                              <p:par>
                                <p:cTn id="7" presetID="22" presetClass="entr" presetSubtype="1" fill="hold" grpId="0" nodeType="withEffect">
                                  <p:stCondLst>
                                    <p:cond delay="1300"/>
                                  </p:stCondLst>
                                  <p:iterate type="wd">
                                    <p:tmPct val="10000"/>
                                  </p:iterate>
                                  <p:childTnLst>
                                    <p:set>
                                      <p:cBhvr>
                                        <p:cTn id="8" dur="1" fill="hold">
                                          <p:stCondLst>
                                            <p:cond delay="0"/>
                                          </p:stCondLst>
                                        </p:cTn>
                                        <p:tgtEl>
                                          <p:spTgt spid="4"/>
                                        </p:tgtEl>
                                        <p:attrNameLst>
                                          <p:attrName>style.visibility</p:attrName>
                                        </p:attrNameLst>
                                      </p:cBhvr>
                                      <p:to>
                                        <p:strVal val="visible"/>
                                      </p:to>
                                    </p:set>
                                    <p:animEffect transition="in" filter="wipe(up)">
                                      <p:cBhvr>
                                        <p:cTn id="9" dur="2000"/>
                                        <p:tgtEl>
                                          <p:spTgt spid="4"/>
                                        </p:tgtEl>
                                      </p:cBhvr>
                                    </p:animEffect>
                                  </p:childTnLst>
                                </p:cTn>
                              </p:par>
                              <p:par>
                                <p:cTn id="10" presetID="42" presetClass="entr" presetSubtype="0" fill="hold" nodeType="withEffect">
                                  <p:stCondLst>
                                    <p:cond delay="156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3000"/>
                                        <p:tgtEl>
                                          <p:spTgt spid="6"/>
                                        </p:tgtEl>
                                      </p:cBhvr>
                                    </p:animEffect>
                                    <p:anim calcmode="lin" valueType="num">
                                      <p:cBhvr>
                                        <p:cTn id="13" dur="3000" fill="hold"/>
                                        <p:tgtEl>
                                          <p:spTgt spid="6"/>
                                        </p:tgtEl>
                                        <p:attrNameLst>
                                          <p:attrName>ppt_x</p:attrName>
                                        </p:attrNameLst>
                                      </p:cBhvr>
                                      <p:tavLst>
                                        <p:tav tm="0">
                                          <p:val>
                                            <p:strVal val="#ppt_x"/>
                                          </p:val>
                                        </p:tav>
                                        <p:tav tm="100000">
                                          <p:val>
                                            <p:strVal val="#ppt_x"/>
                                          </p:val>
                                        </p:tav>
                                      </p:tavLst>
                                    </p:anim>
                                    <p:anim calcmode="lin" valueType="num">
                                      <p:cBhvr>
                                        <p:cTn id="14" dur="3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4" grpId="0" uiExpand="1" bldLvl="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994" y="203947"/>
            <a:ext cx="10972800" cy="952552"/>
          </a:xfrm>
        </p:spPr>
        <p:txBody>
          <a:bodyPr/>
          <a:lstStyle/>
          <a:p>
            <a:pPr>
              <a:lnSpc>
                <a:spcPts val="4800"/>
              </a:lnSpc>
            </a:pPr>
            <a:r>
              <a:rPr lang="en-US" sz="4800" dirty="0"/>
              <a:t>How to find a Project in LCS</a:t>
            </a:r>
          </a:p>
        </p:txBody>
      </p:sp>
      <p:sp>
        <p:nvSpPr>
          <p:cNvPr id="4" name="Content Placeholder 3"/>
          <p:cNvSpPr>
            <a:spLocks noGrp="1"/>
          </p:cNvSpPr>
          <p:nvPr>
            <p:ph idx="13"/>
          </p:nvPr>
        </p:nvSpPr>
        <p:spPr>
          <a:xfrm>
            <a:off x="310504" y="3814850"/>
            <a:ext cx="4866958" cy="2081917"/>
          </a:xfrm>
        </p:spPr>
        <p:txBody>
          <a:bodyPr/>
          <a:lstStyle/>
          <a:p>
            <a:r>
              <a:rPr lang="en-US" sz="2600" dirty="0"/>
              <a:t>Project information is auto-populated but can be edited</a:t>
            </a:r>
          </a:p>
          <a:p>
            <a:r>
              <a:rPr lang="en-US" sz="2600" dirty="0"/>
              <a:t>TMP ID cannot be edited</a:t>
            </a:r>
          </a:p>
          <a:p>
            <a:r>
              <a:rPr lang="en-US" sz="2600" dirty="0"/>
              <a:t>If project is not in LCS, contact TOPS Lab to get the project added.</a:t>
            </a:r>
          </a:p>
        </p:txBody>
      </p:sp>
      <p:pic>
        <p:nvPicPr>
          <p:cNvPr id="5" name="Picture 4">
            <a:extLst>
              <a:ext uri="{FF2B5EF4-FFF2-40B4-BE49-F238E27FC236}">
                <a16:creationId xmlns:a16="http://schemas.microsoft.com/office/drawing/2014/main" id="{5FAABAB2-8460-452C-8B5B-85D07FC91CC4}"/>
              </a:ext>
            </a:extLst>
          </p:cNvPr>
          <p:cNvPicPr/>
          <p:nvPr/>
        </p:nvPicPr>
        <p:blipFill>
          <a:blip r:embed="rId5"/>
          <a:stretch>
            <a:fillRect/>
          </a:stretch>
        </p:blipFill>
        <p:spPr>
          <a:xfrm>
            <a:off x="1202714" y="2249889"/>
            <a:ext cx="3800576" cy="1341120"/>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CC1DB33D-F194-4FD4-AEAF-E5E1F4D25EC2}"/>
              </a:ext>
            </a:extLst>
          </p:cNvPr>
          <p:cNvPicPr/>
          <p:nvPr/>
        </p:nvPicPr>
        <p:blipFill>
          <a:blip r:embed="rId6"/>
          <a:stretch>
            <a:fillRect/>
          </a:stretch>
        </p:blipFill>
        <p:spPr>
          <a:xfrm>
            <a:off x="256585" y="1165040"/>
            <a:ext cx="11103231" cy="861008"/>
          </a:xfrm>
          <a:prstGeom prst="rect">
            <a:avLst/>
          </a:prstGeom>
          <a:ln>
            <a:solidFill>
              <a:schemeClr val="tx1"/>
            </a:solidFill>
          </a:ln>
          <a:effectLst>
            <a:outerShdw blurRad="50800" dist="38100" dir="2700000" algn="tl" rotWithShape="0">
              <a:prstClr val="black">
                <a:alpha val="40000"/>
              </a:prstClr>
            </a:outerShdw>
          </a:effectLst>
        </p:spPr>
      </p:pic>
      <p:sp>
        <p:nvSpPr>
          <p:cNvPr id="3" name="Oval 2">
            <a:extLst>
              <a:ext uri="{FF2B5EF4-FFF2-40B4-BE49-F238E27FC236}">
                <a16:creationId xmlns:a16="http://schemas.microsoft.com/office/drawing/2014/main" id="{4DD5E116-D355-4EF4-B4E4-1080042C4C3F}"/>
              </a:ext>
            </a:extLst>
          </p:cNvPr>
          <p:cNvSpPr/>
          <p:nvPr/>
        </p:nvSpPr>
        <p:spPr>
          <a:xfrm>
            <a:off x="3320716" y="1179077"/>
            <a:ext cx="721895" cy="37135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899F025-BE4F-47FC-9054-4796EE4CD80D}"/>
              </a:ext>
            </a:extLst>
          </p:cNvPr>
          <p:cNvPicPr>
            <a:picLocks noChangeAspect="1"/>
          </p:cNvPicPr>
          <p:nvPr/>
        </p:nvPicPr>
        <p:blipFill>
          <a:blip r:embed="rId7"/>
          <a:stretch>
            <a:fillRect/>
          </a:stretch>
        </p:blipFill>
        <p:spPr>
          <a:xfrm>
            <a:off x="5337119" y="2670628"/>
            <a:ext cx="6636801" cy="3489887"/>
          </a:xfrm>
          <a:prstGeom prst="rect">
            <a:avLst/>
          </a:prstGeom>
          <a:ln>
            <a:solidFill>
              <a:schemeClr val="tx1"/>
            </a:solidFill>
          </a:ln>
          <a:effectLst>
            <a:outerShdw blurRad="50800" dist="38100" dir="2700000" algn="tl" rotWithShape="0">
              <a:prstClr val="black">
                <a:alpha val="40000"/>
              </a:prstClr>
            </a:outerShdw>
          </a:effectLst>
        </p:spPr>
      </p:pic>
      <p:pic>
        <p:nvPicPr>
          <p:cNvPr id="6" name="Recorded Sound">
            <a:hlinkClick r:id="" action="ppaction://media"/>
            <a:extLst>
              <a:ext uri="{FF2B5EF4-FFF2-40B4-BE49-F238E27FC236}">
                <a16:creationId xmlns:a16="http://schemas.microsoft.com/office/drawing/2014/main" id="{C35E4D79-F113-4A22-BFFB-10174C5278F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9843" y="80366"/>
            <a:ext cx="487363" cy="487363"/>
          </a:xfrm>
          <a:prstGeom prst="rect">
            <a:avLst/>
          </a:prstGeom>
        </p:spPr>
      </p:pic>
    </p:spTree>
    <p:extLst>
      <p:ext uri="{BB962C8B-B14F-4D97-AF65-F5344CB8AC3E}">
        <p14:creationId xmlns:p14="http://schemas.microsoft.com/office/powerpoint/2010/main" val="750353758"/>
      </p:ext>
    </p:extLst>
  </p:cSld>
  <p:clrMapOvr>
    <a:masterClrMapping/>
  </p:clrMapOvr>
  <mc:AlternateContent xmlns:mc="http://schemas.openxmlformats.org/markup-compatibility/2006" xmlns:p14="http://schemas.microsoft.com/office/powerpoint/2010/main">
    <mc:Choice Requires="p14">
      <p:transition spd="med" p14:dur="700" advClick="0" advTm="35000">
        <p:fade/>
      </p:transition>
    </mc:Choice>
    <mc:Fallback xmlns="">
      <p:transition spd="med" advClick="0"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30149" fill="hold"/>
                                        <p:tgtEl>
                                          <p:spTgt spid="6"/>
                                        </p:tgtEl>
                                      </p:cBhvr>
                                    </p:cmd>
                                  </p:childTnLst>
                                </p:cTn>
                              </p:par>
                              <p:par>
                                <p:cTn id="7" presetID="22" presetClass="entr" presetSubtype="1" fill="hold" nodeType="withEffect">
                                  <p:stCondLst>
                                    <p:cond delay="1600"/>
                                  </p:stCondLst>
                                  <p:childTnLst>
                                    <p:set>
                                      <p:cBhvr>
                                        <p:cTn id="8" dur="1" fill="hold">
                                          <p:stCondLst>
                                            <p:cond delay="0"/>
                                          </p:stCondLst>
                                        </p:cTn>
                                        <p:tgtEl>
                                          <p:spTgt spid="7"/>
                                        </p:tgtEl>
                                        <p:attrNameLst>
                                          <p:attrName>style.visibility</p:attrName>
                                        </p:attrNameLst>
                                      </p:cBhvr>
                                      <p:to>
                                        <p:strVal val="visible"/>
                                      </p:to>
                                    </p:set>
                                    <p:animEffect transition="in" filter="wipe(up)">
                                      <p:cBhvr>
                                        <p:cTn id="9" dur="2000"/>
                                        <p:tgtEl>
                                          <p:spTgt spid="7"/>
                                        </p:tgtEl>
                                      </p:cBhvr>
                                    </p:animEffect>
                                  </p:childTnLst>
                                </p:cTn>
                              </p:par>
                              <p:par>
                                <p:cTn id="10" presetID="1" presetClass="entr" presetSubtype="0" fill="hold" grpId="0" nodeType="withEffect">
                                  <p:stCondLst>
                                    <p:cond delay="3700"/>
                                  </p:stCondLst>
                                  <p:childTnLst>
                                    <p:set>
                                      <p:cBhvr>
                                        <p:cTn id="11" dur="1" fill="hold">
                                          <p:stCondLst>
                                            <p:cond delay="0"/>
                                          </p:stCondLst>
                                        </p:cTn>
                                        <p:tgtEl>
                                          <p:spTgt spid="3"/>
                                        </p:tgtEl>
                                        <p:attrNameLst>
                                          <p:attrName>style.visibility</p:attrName>
                                        </p:attrNameLst>
                                      </p:cBhvr>
                                      <p:to>
                                        <p:strVal val="visible"/>
                                      </p:to>
                                    </p:set>
                                  </p:childTnLst>
                                </p:cTn>
                              </p:par>
                              <p:par>
                                <p:cTn id="12" presetID="22" presetClass="entr" presetSubtype="1" fill="hold" nodeType="withEffect">
                                  <p:stCondLst>
                                    <p:cond delay="430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2000"/>
                                        <p:tgtEl>
                                          <p:spTgt spid="5"/>
                                        </p:tgtEl>
                                      </p:cBhvr>
                                    </p:animEffect>
                                  </p:childTnLst>
                                </p:cTn>
                              </p:par>
                              <p:par>
                                <p:cTn id="15" presetID="22" presetClass="entr" presetSubtype="1" fill="hold" grpId="0" nodeType="withEffect">
                                  <p:stCondLst>
                                    <p:cond delay="94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3000"/>
                                        <p:tgtEl>
                                          <p:spTgt spid="4"/>
                                        </p:tgtEl>
                                      </p:cBhvr>
                                    </p:animEffect>
                                  </p:childTnLst>
                                </p:cTn>
                              </p:par>
                              <p:par>
                                <p:cTn id="18" presetID="42" presetClass="entr" presetSubtype="0" fill="hold" nodeType="withEffect">
                                  <p:stCondLst>
                                    <p:cond delay="1170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3000"/>
                                        <p:tgtEl>
                                          <p:spTgt spid="11"/>
                                        </p:tgtEl>
                                      </p:cBhvr>
                                    </p:animEffect>
                                    <p:anim calcmode="lin" valueType="num">
                                      <p:cBhvr>
                                        <p:cTn id="21" dur="3000" fill="hold"/>
                                        <p:tgtEl>
                                          <p:spTgt spid="11"/>
                                        </p:tgtEl>
                                        <p:attrNameLst>
                                          <p:attrName>ppt_x</p:attrName>
                                        </p:attrNameLst>
                                      </p:cBhvr>
                                      <p:tavLst>
                                        <p:tav tm="0">
                                          <p:val>
                                            <p:strVal val="#ppt_x"/>
                                          </p:val>
                                        </p:tav>
                                        <p:tav tm="100000">
                                          <p:val>
                                            <p:strVal val="#ppt_x"/>
                                          </p:val>
                                        </p:tav>
                                      </p:tavLst>
                                    </p:anim>
                                    <p:anim calcmode="lin" valueType="num">
                                      <p:cBhvr>
                                        <p:cTn id="22" dur="3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6"/>
                </p:tgtEl>
              </p:cMediaNode>
            </p:audio>
          </p:childTnLst>
        </p:cTn>
      </p:par>
    </p:tnLst>
    <p:bldLst>
      <p:bldP spid="4" grpId="0" uiExpand="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2D0CDA-10E8-4DC3-98FD-7163A30AEEFA}"/>
              </a:ext>
            </a:extLst>
          </p:cNvPr>
          <p:cNvPicPr>
            <a:picLocks noChangeAspect="1"/>
          </p:cNvPicPr>
          <p:nvPr/>
        </p:nvPicPr>
        <p:blipFill>
          <a:blip r:embed="rId5"/>
          <a:stretch>
            <a:fillRect/>
          </a:stretch>
        </p:blipFill>
        <p:spPr>
          <a:xfrm>
            <a:off x="4042611" y="2220685"/>
            <a:ext cx="7915246" cy="4143082"/>
          </a:xfrm>
          <a:prstGeom prst="rect">
            <a:avLst/>
          </a:prstGeom>
          <a:ln>
            <a:solidFill>
              <a:schemeClr val="tx1"/>
            </a:solidFill>
          </a:ln>
          <a:effectLst>
            <a:outerShdw blurRad="50800" dist="38100" dir="2700000" algn="tl" rotWithShape="0">
              <a:prstClr val="black">
                <a:alpha val="40000"/>
              </a:prstClr>
            </a:outerShdw>
          </a:effectLst>
        </p:spPr>
      </p:pic>
      <p:sp>
        <p:nvSpPr>
          <p:cNvPr id="2" name="Title 1"/>
          <p:cNvSpPr>
            <a:spLocks noGrp="1"/>
          </p:cNvSpPr>
          <p:nvPr>
            <p:ph type="title"/>
          </p:nvPr>
        </p:nvSpPr>
        <p:spPr>
          <a:xfrm>
            <a:off x="551994" y="203947"/>
            <a:ext cx="10972800" cy="952552"/>
          </a:xfrm>
        </p:spPr>
        <p:txBody>
          <a:bodyPr/>
          <a:lstStyle/>
          <a:p>
            <a:pPr>
              <a:lnSpc>
                <a:spcPts val="4800"/>
              </a:lnSpc>
            </a:pPr>
            <a:r>
              <a:rPr lang="en-US" sz="4800" dirty="0"/>
              <a:t>How to set-up a Project </a:t>
            </a:r>
          </a:p>
        </p:txBody>
      </p:sp>
      <p:sp>
        <p:nvSpPr>
          <p:cNvPr id="11" name="Content Placeholder 10">
            <a:extLst>
              <a:ext uri="{FF2B5EF4-FFF2-40B4-BE49-F238E27FC236}">
                <a16:creationId xmlns:a16="http://schemas.microsoft.com/office/drawing/2014/main" id="{1290FF17-9023-4E30-B136-CCE15384A38E}"/>
              </a:ext>
            </a:extLst>
          </p:cNvPr>
          <p:cNvSpPr>
            <a:spLocks noGrp="1"/>
          </p:cNvSpPr>
          <p:nvPr>
            <p:ph idx="13"/>
          </p:nvPr>
        </p:nvSpPr>
        <p:spPr>
          <a:xfrm>
            <a:off x="677906" y="2891971"/>
            <a:ext cx="3865066" cy="2221403"/>
          </a:xfrm>
        </p:spPr>
        <p:txBody>
          <a:bodyPr/>
          <a:lstStyle/>
          <a:p>
            <a:r>
              <a:rPr lang="en-US" dirty="0"/>
              <a:t>Detour Routes</a:t>
            </a:r>
          </a:p>
          <a:p>
            <a:r>
              <a:rPr lang="en-US" dirty="0"/>
              <a:t>Allowable Hours</a:t>
            </a:r>
          </a:p>
          <a:p>
            <a:r>
              <a:rPr lang="en-US" dirty="0"/>
              <a:t>Requestor Team</a:t>
            </a:r>
          </a:p>
        </p:txBody>
      </p:sp>
      <p:pic>
        <p:nvPicPr>
          <p:cNvPr id="8" name="Picture 7">
            <a:extLst>
              <a:ext uri="{FF2B5EF4-FFF2-40B4-BE49-F238E27FC236}">
                <a16:creationId xmlns:a16="http://schemas.microsoft.com/office/drawing/2014/main" id="{B6D027A5-109A-4955-BEDD-A07385B27FA6}"/>
              </a:ext>
            </a:extLst>
          </p:cNvPr>
          <p:cNvPicPr/>
          <p:nvPr/>
        </p:nvPicPr>
        <p:blipFill>
          <a:blip r:embed="rId6"/>
          <a:stretch>
            <a:fillRect/>
          </a:stretch>
        </p:blipFill>
        <p:spPr>
          <a:xfrm>
            <a:off x="501515" y="1165040"/>
            <a:ext cx="11103231" cy="861008"/>
          </a:xfrm>
          <a:prstGeom prst="rect">
            <a:avLst/>
          </a:prstGeom>
          <a:ln>
            <a:solidFill>
              <a:schemeClr val="tx1"/>
            </a:solidFill>
          </a:ln>
          <a:effectLst>
            <a:outerShdw blurRad="50800" dist="38100" dir="2700000" algn="tl" rotWithShape="0">
              <a:prstClr val="black">
                <a:alpha val="40000"/>
              </a:prstClr>
            </a:outerShdw>
          </a:effectLst>
        </p:spPr>
      </p:pic>
      <p:sp>
        <p:nvSpPr>
          <p:cNvPr id="9" name="Oval 8">
            <a:extLst>
              <a:ext uri="{FF2B5EF4-FFF2-40B4-BE49-F238E27FC236}">
                <a16:creationId xmlns:a16="http://schemas.microsoft.com/office/drawing/2014/main" id="{20645DAC-D54A-4046-9B13-3EBF5EB83BCD}"/>
              </a:ext>
            </a:extLst>
          </p:cNvPr>
          <p:cNvSpPr/>
          <p:nvPr/>
        </p:nvSpPr>
        <p:spPr>
          <a:xfrm>
            <a:off x="3565646" y="1179077"/>
            <a:ext cx="721895" cy="37135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corded Sound">
            <a:hlinkClick r:id="" action="ppaction://media"/>
            <a:extLst>
              <a:ext uri="{FF2B5EF4-FFF2-40B4-BE49-F238E27FC236}">
                <a16:creationId xmlns:a16="http://schemas.microsoft.com/office/drawing/2014/main" id="{68489A38-D6FA-4206-9AB6-14CA3513665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631" y="90101"/>
            <a:ext cx="487363" cy="487363"/>
          </a:xfrm>
          <a:prstGeom prst="rect">
            <a:avLst/>
          </a:prstGeom>
        </p:spPr>
      </p:pic>
      <p:sp>
        <p:nvSpPr>
          <p:cNvPr id="10" name="Rectangle 9">
            <a:extLst>
              <a:ext uri="{FF2B5EF4-FFF2-40B4-BE49-F238E27FC236}">
                <a16:creationId xmlns:a16="http://schemas.microsoft.com/office/drawing/2014/main" id="{CE883838-3D30-421F-8DD8-AA8933E5E0FA}"/>
              </a:ext>
            </a:extLst>
          </p:cNvPr>
          <p:cNvSpPr/>
          <p:nvPr/>
        </p:nvSpPr>
        <p:spPr>
          <a:xfrm>
            <a:off x="4042611" y="4856856"/>
            <a:ext cx="2472489" cy="11224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4066049"/>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21767" fill="hold"/>
                                        <p:tgtEl>
                                          <p:spTgt spid="3"/>
                                        </p:tgtEl>
                                      </p:cBhvr>
                                    </p:cmd>
                                  </p:childTnLst>
                                </p:cTn>
                              </p:par>
                              <p:par>
                                <p:cTn id="7" presetID="22" presetClass="entr" presetSubtype="1" fill="hold" nodeType="withEffect">
                                  <p:stCondLst>
                                    <p:cond delay="1600"/>
                                  </p:stCondLst>
                                  <p:childTnLst>
                                    <p:set>
                                      <p:cBhvr>
                                        <p:cTn id="8" dur="1" fill="hold">
                                          <p:stCondLst>
                                            <p:cond delay="0"/>
                                          </p:stCondLst>
                                        </p:cTn>
                                        <p:tgtEl>
                                          <p:spTgt spid="8"/>
                                        </p:tgtEl>
                                        <p:attrNameLst>
                                          <p:attrName>style.visibility</p:attrName>
                                        </p:attrNameLst>
                                      </p:cBhvr>
                                      <p:to>
                                        <p:strVal val="visible"/>
                                      </p:to>
                                    </p:set>
                                    <p:animEffect transition="in" filter="wipe(up)">
                                      <p:cBhvr>
                                        <p:cTn id="9" dur="2000"/>
                                        <p:tgtEl>
                                          <p:spTgt spid="8"/>
                                        </p:tgtEl>
                                      </p:cBhvr>
                                    </p:animEffect>
                                  </p:childTnLst>
                                </p:cTn>
                              </p:par>
                              <p:par>
                                <p:cTn id="10" presetID="1" presetClass="entr" presetSubtype="0" fill="hold" grpId="0" nodeType="withEffect">
                                  <p:stCondLst>
                                    <p:cond delay="3700"/>
                                  </p:stCondLst>
                                  <p:childTnLst>
                                    <p:set>
                                      <p:cBhvr>
                                        <p:cTn id="11" dur="1" fill="hold">
                                          <p:stCondLst>
                                            <p:cond delay="0"/>
                                          </p:stCondLst>
                                        </p:cTn>
                                        <p:tgtEl>
                                          <p:spTgt spid="9"/>
                                        </p:tgtEl>
                                        <p:attrNameLst>
                                          <p:attrName>style.visibility</p:attrName>
                                        </p:attrNameLst>
                                      </p:cBhvr>
                                      <p:to>
                                        <p:strVal val="visible"/>
                                      </p:to>
                                    </p:set>
                                  </p:childTnLst>
                                </p:cTn>
                              </p:par>
                              <p:par>
                                <p:cTn id="12" presetID="10" presetClass="entr" presetSubtype="0" fill="hold" grpId="0" nodeType="withEffect">
                                  <p:stCondLst>
                                    <p:cond delay="5000"/>
                                  </p:stCondLst>
                                  <p:iterate type="wd">
                                    <p:tmPct val="10000"/>
                                  </p:iterate>
                                  <p:childTnLst>
                                    <p:set>
                                      <p:cBhvr>
                                        <p:cTn id="13" dur="1" fill="hold">
                                          <p:stCondLst>
                                            <p:cond delay="0"/>
                                          </p:stCondLst>
                                        </p:cTn>
                                        <p:tgtEl>
                                          <p:spTgt spid="11"/>
                                        </p:tgtEl>
                                        <p:attrNameLst>
                                          <p:attrName>style.visibility</p:attrName>
                                        </p:attrNameLst>
                                      </p:cBhvr>
                                      <p:to>
                                        <p:strVal val="visible"/>
                                      </p:to>
                                    </p:set>
                                    <p:animEffect transition="in" filter="fade">
                                      <p:cBhvr>
                                        <p:cTn id="14" dur="2000"/>
                                        <p:tgtEl>
                                          <p:spTgt spid="11"/>
                                        </p:tgtEl>
                                      </p:cBhvr>
                                    </p:animEffect>
                                  </p:childTnLst>
                                </p:cTn>
                              </p:par>
                              <p:par>
                                <p:cTn id="15" presetID="42" presetClass="entr" presetSubtype="0" fill="hold" nodeType="withEffect">
                                  <p:stCondLst>
                                    <p:cond delay="50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3000"/>
                                        <p:tgtEl>
                                          <p:spTgt spid="4"/>
                                        </p:tgtEl>
                                      </p:cBhvr>
                                    </p:animEffect>
                                    <p:anim calcmode="lin" valueType="num">
                                      <p:cBhvr>
                                        <p:cTn id="18" dur="3000" fill="hold"/>
                                        <p:tgtEl>
                                          <p:spTgt spid="4"/>
                                        </p:tgtEl>
                                        <p:attrNameLst>
                                          <p:attrName>ppt_x</p:attrName>
                                        </p:attrNameLst>
                                      </p:cBhvr>
                                      <p:tavLst>
                                        <p:tav tm="0">
                                          <p:val>
                                            <p:strVal val="#ppt_x"/>
                                          </p:val>
                                        </p:tav>
                                        <p:tav tm="100000">
                                          <p:val>
                                            <p:strVal val="#ppt_x"/>
                                          </p:val>
                                        </p:tav>
                                      </p:tavLst>
                                    </p:anim>
                                    <p:anim calcmode="lin" valueType="num">
                                      <p:cBhvr>
                                        <p:cTn id="19" dur="3000" fill="hold"/>
                                        <p:tgtEl>
                                          <p:spTgt spid="4"/>
                                        </p:tgtEl>
                                        <p:attrNameLst>
                                          <p:attrName>ppt_y</p:attrName>
                                        </p:attrNameLst>
                                      </p:cBhvr>
                                      <p:tavLst>
                                        <p:tav tm="0">
                                          <p:val>
                                            <p:strVal val="#ppt_y+.1"/>
                                          </p:val>
                                        </p:tav>
                                        <p:tav tm="100000">
                                          <p:val>
                                            <p:strVal val="#ppt_y"/>
                                          </p:val>
                                        </p:tav>
                                      </p:tavLst>
                                    </p:anim>
                                  </p:childTnLst>
                                </p:cTn>
                              </p:par>
                              <p:par>
                                <p:cTn id="20" presetID="1" presetClass="entr" presetSubtype="0" fill="hold" grpId="0" nodeType="withEffect">
                                  <p:stCondLst>
                                    <p:cond delay="810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11" grpId="0"/>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41069"/>
            <a:ext cx="10972800" cy="861008"/>
          </a:xfrm>
        </p:spPr>
        <p:txBody>
          <a:bodyPr/>
          <a:lstStyle/>
          <a:p>
            <a:pPr>
              <a:lnSpc>
                <a:spcPts val="4800"/>
              </a:lnSpc>
            </a:pPr>
            <a:r>
              <a:rPr lang="en-US" sz="4800" dirty="0"/>
              <a:t>Allowable Hours</a:t>
            </a:r>
          </a:p>
        </p:txBody>
      </p:sp>
      <p:pic>
        <p:nvPicPr>
          <p:cNvPr id="5" name="Picture 4">
            <a:extLst>
              <a:ext uri="{FF2B5EF4-FFF2-40B4-BE49-F238E27FC236}">
                <a16:creationId xmlns:a16="http://schemas.microsoft.com/office/drawing/2014/main" id="{BC8CA858-2AA1-4E5C-859E-88D91EBD9A3F}"/>
              </a:ext>
            </a:extLst>
          </p:cNvPr>
          <p:cNvPicPr>
            <a:picLocks noChangeAspect="1"/>
          </p:cNvPicPr>
          <p:nvPr/>
        </p:nvPicPr>
        <p:blipFill>
          <a:blip r:embed="rId5"/>
          <a:stretch>
            <a:fillRect/>
          </a:stretch>
        </p:blipFill>
        <p:spPr>
          <a:xfrm>
            <a:off x="6106853" y="1391570"/>
            <a:ext cx="5601185" cy="4580017"/>
          </a:xfrm>
          <a:prstGeom prst="rect">
            <a:avLst/>
          </a:prstGeom>
          <a:ln>
            <a:solidFill>
              <a:schemeClr val="tx1"/>
            </a:solidFill>
          </a:ln>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E03BD6C0-9E93-4BF9-A5BD-2FC95DBAA4DF}"/>
              </a:ext>
            </a:extLst>
          </p:cNvPr>
          <p:cNvSpPr/>
          <p:nvPr/>
        </p:nvSpPr>
        <p:spPr>
          <a:xfrm>
            <a:off x="5981366" y="4284921"/>
            <a:ext cx="5882640" cy="11224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013C739-470D-4A01-9292-8DB35ACEFF9D}"/>
              </a:ext>
            </a:extLst>
          </p:cNvPr>
          <p:cNvPicPr>
            <a:picLocks noChangeAspect="1"/>
          </p:cNvPicPr>
          <p:nvPr/>
        </p:nvPicPr>
        <p:blipFill>
          <a:blip r:embed="rId6"/>
          <a:stretch>
            <a:fillRect/>
          </a:stretch>
        </p:blipFill>
        <p:spPr>
          <a:xfrm>
            <a:off x="4700144" y="5576361"/>
            <a:ext cx="4444150" cy="1252527"/>
          </a:xfrm>
          <a:prstGeom prst="rect">
            <a:avLst/>
          </a:prstGeom>
          <a:ln>
            <a:solidFill>
              <a:schemeClr val="tx1"/>
            </a:solidFill>
          </a:ln>
          <a:effectLst>
            <a:outerShdw blurRad="50800" dist="38100" dir="2700000" algn="tl" rotWithShape="0">
              <a:prstClr val="black">
                <a:alpha val="40000"/>
              </a:prstClr>
            </a:outerShdw>
          </a:effectLst>
        </p:spPr>
      </p:pic>
      <p:sp>
        <p:nvSpPr>
          <p:cNvPr id="7" name="Content Placeholder 3">
            <a:extLst>
              <a:ext uri="{FF2B5EF4-FFF2-40B4-BE49-F238E27FC236}">
                <a16:creationId xmlns:a16="http://schemas.microsoft.com/office/drawing/2014/main" id="{21C19BDD-E280-4E94-9216-9B5EEED1D24A}"/>
              </a:ext>
            </a:extLst>
          </p:cNvPr>
          <p:cNvSpPr>
            <a:spLocks noGrp="1"/>
          </p:cNvSpPr>
          <p:nvPr>
            <p:ph idx="13"/>
          </p:nvPr>
        </p:nvSpPr>
        <p:spPr>
          <a:xfrm>
            <a:off x="224213" y="992391"/>
            <a:ext cx="5601185" cy="4873217"/>
          </a:xfrm>
        </p:spPr>
        <p:txBody>
          <a:bodyPr/>
          <a:lstStyle/>
          <a:p>
            <a:r>
              <a:rPr lang="en-US" sz="2400" dirty="0"/>
              <a:t>Allowable hours are entered so future closure requests can be automatically accepted if request is within the approved hours and no conflicting closures/events within a 3-mile buffer</a:t>
            </a:r>
          </a:p>
          <a:p>
            <a:r>
              <a:rPr lang="en-US" sz="2400" dirty="0"/>
              <a:t>Allowable hours for a project can be set up within the Projects Tab.</a:t>
            </a:r>
          </a:p>
          <a:p>
            <a:r>
              <a:rPr lang="en-US" sz="2400" dirty="0"/>
              <a:t>This information should be completed ahead of time before requesting a closure</a:t>
            </a:r>
          </a:p>
          <a:p>
            <a:r>
              <a:rPr lang="en-US" sz="2400" dirty="0"/>
              <a:t>Allowable hours are when work can take place per contract special provisions.</a:t>
            </a:r>
          </a:p>
          <a:p>
            <a:r>
              <a:rPr lang="en-US" sz="2400" dirty="0"/>
              <a:t>The Regional Manager then approves the hours for future auto-acceptance</a:t>
            </a:r>
          </a:p>
        </p:txBody>
      </p:sp>
      <p:pic>
        <p:nvPicPr>
          <p:cNvPr id="3" name="Recorded Sound">
            <a:hlinkClick r:id="" action="ppaction://media"/>
            <a:extLst>
              <a:ext uri="{FF2B5EF4-FFF2-40B4-BE49-F238E27FC236}">
                <a16:creationId xmlns:a16="http://schemas.microsoft.com/office/drawing/2014/main" id="{982595B7-CC40-4454-A98B-1DA4DAE9AB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6666" y="129367"/>
            <a:ext cx="487363" cy="487363"/>
          </a:xfrm>
          <a:prstGeom prst="rect">
            <a:avLst/>
          </a:prstGeom>
        </p:spPr>
      </p:pic>
    </p:spTree>
    <p:extLst>
      <p:ext uri="{BB962C8B-B14F-4D97-AF65-F5344CB8AC3E}">
        <p14:creationId xmlns:p14="http://schemas.microsoft.com/office/powerpoint/2010/main" val="1656333518"/>
      </p:ext>
    </p:extLst>
  </p:cSld>
  <p:clrMapOvr>
    <a:masterClrMapping/>
  </p:clrMapOvr>
  <mc:AlternateContent xmlns:mc="http://schemas.openxmlformats.org/markup-compatibility/2006" xmlns:p14="http://schemas.microsoft.com/office/powerpoint/2010/main">
    <mc:Choice Requires="p14">
      <p:transition spd="med" p14:dur="700" advClick="0" advTm="32000">
        <p:fade/>
      </p:transition>
    </mc:Choice>
    <mc:Fallback xmlns="">
      <p:transition spd="med" advClick="0" advTm="3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8082" fill="hold"/>
                                        <p:tgtEl>
                                          <p:spTgt spid="3"/>
                                        </p:tgtEl>
                                      </p:cBhvr>
                                    </p:cmd>
                                  </p:childTnLst>
                                </p:cTn>
                              </p:par>
                              <p:par>
                                <p:cTn id="7" presetID="22" presetClass="entr" presetSubtype="1" fill="hold" grpId="0" nodeType="withEffect">
                                  <p:stCondLst>
                                    <p:cond delay="1000"/>
                                  </p:stCondLst>
                                  <p:childTnLst>
                                    <p:set>
                                      <p:cBhvr>
                                        <p:cTn id="8" dur="1" fill="hold">
                                          <p:stCondLst>
                                            <p:cond delay="0"/>
                                          </p:stCondLst>
                                        </p:cTn>
                                        <p:tgtEl>
                                          <p:spTgt spid="7"/>
                                        </p:tgtEl>
                                        <p:attrNameLst>
                                          <p:attrName>style.visibility</p:attrName>
                                        </p:attrNameLst>
                                      </p:cBhvr>
                                      <p:to>
                                        <p:strVal val="visible"/>
                                      </p:to>
                                    </p:set>
                                    <p:animEffect transition="in" filter="wipe(up)">
                                      <p:cBhvr>
                                        <p:cTn id="9" dur="3000"/>
                                        <p:tgtEl>
                                          <p:spTgt spid="7"/>
                                        </p:tgtEl>
                                      </p:cBhvr>
                                    </p:animEffect>
                                  </p:childTnLst>
                                </p:cTn>
                              </p:par>
                              <p:par>
                                <p:cTn id="10" presetID="22" presetClass="entr" presetSubtype="1" fill="hold" nodeType="withEffect">
                                  <p:stCondLst>
                                    <p:cond delay="420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3000"/>
                                        <p:tgtEl>
                                          <p:spTgt spid="5"/>
                                        </p:tgtEl>
                                      </p:cBhvr>
                                    </p:animEffect>
                                  </p:childTnLst>
                                </p:cTn>
                              </p:par>
                              <p:par>
                                <p:cTn id="13" presetID="1" presetClass="entr" presetSubtype="0" fill="hold" grpId="0" nodeType="withEffect">
                                  <p:stCondLst>
                                    <p:cond delay="7300"/>
                                  </p:stCondLst>
                                  <p:childTnLst>
                                    <p:set>
                                      <p:cBhvr>
                                        <p:cTn id="14" dur="1" fill="hold">
                                          <p:stCondLst>
                                            <p:cond delay="0"/>
                                          </p:stCondLst>
                                        </p:cTn>
                                        <p:tgtEl>
                                          <p:spTgt spid="6"/>
                                        </p:tgtEl>
                                        <p:attrNameLst>
                                          <p:attrName>style.visibility</p:attrName>
                                        </p:attrNameLst>
                                      </p:cBhvr>
                                      <p:to>
                                        <p:strVal val="visible"/>
                                      </p:to>
                                    </p:set>
                                  </p:childTnLst>
                                </p:cTn>
                              </p:par>
                              <p:par>
                                <p:cTn id="15" presetID="16" presetClass="entr" presetSubtype="37" fill="hold" nodeType="withEffect">
                                  <p:stCondLst>
                                    <p:cond delay="8200"/>
                                  </p:stCondLst>
                                  <p:childTnLst>
                                    <p:set>
                                      <p:cBhvr>
                                        <p:cTn id="16" dur="1" fill="hold">
                                          <p:stCondLst>
                                            <p:cond delay="0"/>
                                          </p:stCondLst>
                                        </p:cTn>
                                        <p:tgtEl>
                                          <p:spTgt spid="8"/>
                                        </p:tgtEl>
                                        <p:attrNameLst>
                                          <p:attrName>style.visibility</p:attrName>
                                        </p:attrNameLst>
                                      </p:cBhvr>
                                      <p:to>
                                        <p:strVal val="visible"/>
                                      </p:to>
                                    </p:set>
                                    <p:animEffect transition="in" filter="barn(outVertical)">
                                      <p:cBhvr>
                                        <p:cTn id="17"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
                </p:tgtEl>
              </p:cMediaNode>
            </p:audio>
          </p:childTnLst>
        </p:cTn>
      </p:par>
    </p:tnLst>
    <p:bldLst>
      <p:bldP spid="6" grpId="0" animBg="1"/>
      <p:bldP spid="7" grpId="0" uiExpan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8672" y="820252"/>
            <a:ext cx="9303327" cy="983077"/>
          </a:xfrm>
        </p:spPr>
        <p:txBody>
          <a:bodyPr/>
          <a:lstStyle/>
          <a:p>
            <a:pPr>
              <a:lnSpc>
                <a:spcPts val="4800"/>
              </a:lnSpc>
            </a:pPr>
            <a:r>
              <a:rPr lang="en-US" sz="4800" dirty="0"/>
              <a:t>Requesting a </a:t>
            </a:r>
            <a:r>
              <a:rPr lang="en-US" sz="4800" u="sng" dirty="0"/>
              <a:t>Construction</a:t>
            </a:r>
            <a:r>
              <a:rPr lang="en-US" sz="4800" dirty="0"/>
              <a:t> Closure</a:t>
            </a:r>
          </a:p>
        </p:txBody>
      </p:sp>
      <p:sp>
        <p:nvSpPr>
          <p:cNvPr id="4" name="Content Placeholder 3"/>
          <p:cNvSpPr>
            <a:spLocks noGrp="1"/>
          </p:cNvSpPr>
          <p:nvPr>
            <p:ph idx="13"/>
          </p:nvPr>
        </p:nvSpPr>
        <p:spPr>
          <a:xfrm>
            <a:off x="579864" y="1938920"/>
            <a:ext cx="5965902" cy="4816836"/>
          </a:xfrm>
        </p:spPr>
        <p:txBody>
          <a:bodyPr/>
          <a:lstStyle/>
          <a:p>
            <a:pPr marL="288925" indent="-285750">
              <a:buFont typeface="+mj-lt"/>
              <a:buAutoNum type="arabicPeriod"/>
            </a:pPr>
            <a:r>
              <a:rPr lang="en-US" sz="2800" dirty="0"/>
              <a:t>Go to Request Tab</a:t>
            </a:r>
          </a:p>
          <a:p>
            <a:pPr marL="288925" indent="-285750">
              <a:buFont typeface="+mj-lt"/>
              <a:buAutoNum type="arabicPeriod"/>
            </a:pPr>
            <a:r>
              <a:rPr lang="en-US" sz="2800" dirty="0"/>
              <a:t>Select Region &amp; Closure Type</a:t>
            </a:r>
          </a:p>
          <a:p>
            <a:pPr marL="288925" indent="-285750">
              <a:buFont typeface="+mj-lt"/>
              <a:buAutoNum type="arabicPeriod"/>
            </a:pPr>
            <a:r>
              <a:rPr lang="en-US" sz="2800" dirty="0"/>
              <a:t>Select Project ID</a:t>
            </a:r>
          </a:p>
        </p:txBody>
      </p:sp>
      <p:pic>
        <p:nvPicPr>
          <p:cNvPr id="18" name="Picture 17">
            <a:extLst>
              <a:ext uri="{FF2B5EF4-FFF2-40B4-BE49-F238E27FC236}">
                <a16:creationId xmlns:a16="http://schemas.microsoft.com/office/drawing/2014/main" id="{74F84520-71E4-4743-B890-3D9DB2DE5F9B}"/>
              </a:ext>
            </a:extLst>
          </p:cNvPr>
          <p:cNvPicPr>
            <a:picLocks noChangeAspect="1"/>
          </p:cNvPicPr>
          <p:nvPr/>
        </p:nvPicPr>
        <p:blipFill>
          <a:blip r:embed="rId5"/>
          <a:stretch>
            <a:fillRect/>
          </a:stretch>
        </p:blipFill>
        <p:spPr>
          <a:xfrm>
            <a:off x="0" y="22809"/>
            <a:ext cx="12089227" cy="797443"/>
          </a:xfrm>
          <a:prstGeom prst="rect">
            <a:avLst/>
          </a:prstGeom>
        </p:spPr>
      </p:pic>
      <p:pic>
        <p:nvPicPr>
          <p:cNvPr id="7" name="Picture 6">
            <a:extLst>
              <a:ext uri="{FF2B5EF4-FFF2-40B4-BE49-F238E27FC236}">
                <a16:creationId xmlns:a16="http://schemas.microsoft.com/office/drawing/2014/main" id="{5F15C57B-29FF-428B-B3F8-F224E87DB8D8}"/>
              </a:ext>
            </a:extLst>
          </p:cNvPr>
          <p:cNvPicPr>
            <a:picLocks noChangeAspect="1"/>
          </p:cNvPicPr>
          <p:nvPr/>
        </p:nvPicPr>
        <p:blipFill>
          <a:blip r:embed="rId6"/>
          <a:stretch>
            <a:fillRect/>
          </a:stretch>
        </p:blipFill>
        <p:spPr>
          <a:xfrm>
            <a:off x="2391770" y="3595819"/>
            <a:ext cx="7476917" cy="3008705"/>
          </a:xfrm>
          <a:prstGeom prst="rect">
            <a:avLst/>
          </a:prstGeom>
          <a:ln>
            <a:solidFill>
              <a:schemeClr val="tx1"/>
            </a:solidFill>
          </a:ln>
          <a:effectLst>
            <a:outerShdw blurRad="50800" dist="38100" dir="2700000" algn="tl" rotWithShape="0">
              <a:prstClr val="black">
                <a:alpha val="40000"/>
              </a:prstClr>
            </a:outerShdw>
          </a:effectLst>
        </p:spPr>
      </p:pic>
      <p:cxnSp>
        <p:nvCxnSpPr>
          <p:cNvPr id="8" name="Straight Arrow Connector 7">
            <a:extLst>
              <a:ext uri="{FF2B5EF4-FFF2-40B4-BE49-F238E27FC236}">
                <a16:creationId xmlns:a16="http://schemas.microsoft.com/office/drawing/2014/main" id="{EFD088E9-E1A1-4280-9B82-FA23A7F12E4B}"/>
              </a:ext>
            </a:extLst>
          </p:cNvPr>
          <p:cNvCxnSpPr>
            <a:cxnSpLocks/>
          </p:cNvCxnSpPr>
          <p:nvPr/>
        </p:nvCxnSpPr>
        <p:spPr>
          <a:xfrm flipV="1">
            <a:off x="2431344" y="322118"/>
            <a:ext cx="1589938" cy="16607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3E0ECD0-C63F-41F9-8CF7-2FA3E6F16AFD}"/>
              </a:ext>
            </a:extLst>
          </p:cNvPr>
          <p:cNvCxnSpPr>
            <a:cxnSpLocks/>
          </p:cNvCxnSpPr>
          <p:nvPr/>
        </p:nvCxnSpPr>
        <p:spPr>
          <a:xfrm>
            <a:off x="4921956" y="2767369"/>
            <a:ext cx="1174044"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BBFBBC3-B46C-4A1D-8BCF-F64954F6678F}"/>
              </a:ext>
            </a:extLst>
          </p:cNvPr>
          <p:cNvCxnSpPr>
            <a:cxnSpLocks/>
          </p:cNvCxnSpPr>
          <p:nvPr/>
        </p:nvCxnSpPr>
        <p:spPr>
          <a:xfrm>
            <a:off x="3127664" y="3416280"/>
            <a:ext cx="561109" cy="7193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695CDE0A-8A29-466F-9AC0-8AAF166A8DF1}"/>
              </a:ext>
            </a:extLst>
          </p:cNvPr>
          <p:cNvSpPr/>
          <p:nvPr/>
        </p:nvSpPr>
        <p:spPr>
          <a:xfrm>
            <a:off x="3663616" y="23377"/>
            <a:ext cx="794084" cy="37135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corded Sound">
            <a:hlinkClick r:id="" action="ppaction://media"/>
            <a:extLst>
              <a:ext uri="{FF2B5EF4-FFF2-40B4-BE49-F238E27FC236}">
                <a16:creationId xmlns:a16="http://schemas.microsoft.com/office/drawing/2014/main" id="{CFA197E4-8248-42EC-B2DA-F7E3FC7A0C7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501" y="892222"/>
            <a:ext cx="487363" cy="487363"/>
          </a:xfrm>
          <a:prstGeom prst="rect">
            <a:avLst/>
          </a:prstGeom>
        </p:spPr>
      </p:pic>
      <p:pic>
        <p:nvPicPr>
          <p:cNvPr id="12" name="Picture 11">
            <a:extLst>
              <a:ext uri="{FF2B5EF4-FFF2-40B4-BE49-F238E27FC236}">
                <a16:creationId xmlns:a16="http://schemas.microsoft.com/office/drawing/2014/main" id="{E09004EA-DFBE-4944-B898-97101E444E70}"/>
              </a:ext>
            </a:extLst>
          </p:cNvPr>
          <p:cNvPicPr>
            <a:picLocks noChangeAspect="1"/>
          </p:cNvPicPr>
          <p:nvPr/>
        </p:nvPicPr>
        <p:blipFill>
          <a:blip r:embed="rId8"/>
          <a:stretch>
            <a:fillRect/>
          </a:stretch>
        </p:blipFill>
        <p:spPr>
          <a:xfrm>
            <a:off x="6130228" y="1790664"/>
            <a:ext cx="3550844" cy="1737360"/>
          </a:xfrm>
          <a:prstGeom prst="rect">
            <a:avLst/>
          </a:prstGeom>
        </p:spPr>
      </p:pic>
    </p:spTree>
    <p:extLst>
      <p:ext uri="{BB962C8B-B14F-4D97-AF65-F5344CB8AC3E}">
        <p14:creationId xmlns:p14="http://schemas.microsoft.com/office/powerpoint/2010/main" val="2464896295"/>
      </p:ext>
    </p:extLst>
  </p:cSld>
  <p:clrMapOvr>
    <a:masterClrMapping/>
  </p:clrMapOvr>
  <mc:AlternateContent xmlns:mc="http://schemas.openxmlformats.org/markup-compatibility/2006" xmlns:p14="http://schemas.microsoft.com/office/powerpoint/2010/main">
    <mc:Choice Requires="p14">
      <p:transition spd="med" p14:dur="700" advClick="0" advTm="17000">
        <p:fade/>
      </p:transition>
    </mc:Choice>
    <mc:Fallback xmlns="">
      <p:transition spd="med" advClick="0" advTm="1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3000"/>
                                        <p:tgtEl>
                                          <p:spTgt spid="4"/>
                                        </p:tgtEl>
                                      </p:cBhvr>
                                    </p:animEffect>
                                  </p:childTnLst>
                                </p:cTn>
                              </p:par>
                              <p:par>
                                <p:cTn id="8" presetID="1" presetClass="mediacall" presetSubtype="0" fill="hold" nodeType="withEffect">
                                  <p:stCondLst>
                                    <p:cond delay="1000"/>
                                  </p:stCondLst>
                                  <p:childTnLst>
                                    <p:cmd type="call" cmd="playFrom(0.0)">
                                      <p:cBhvr>
                                        <p:cTn id="9" dur="10249" fill="hold"/>
                                        <p:tgtEl>
                                          <p:spTgt spid="3"/>
                                        </p:tgtEl>
                                      </p:cBhvr>
                                    </p:cmd>
                                  </p:childTnLst>
                                </p:cTn>
                              </p:par>
                              <p:par>
                                <p:cTn id="10" presetID="1" presetClass="entr" presetSubtype="0" fill="hold" nodeType="withEffect">
                                  <p:stCondLst>
                                    <p:cond delay="4200"/>
                                  </p:stCondLst>
                                  <p:childTnLst>
                                    <p:set>
                                      <p:cBhvr>
                                        <p:cTn id="11" dur="1" fill="hold">
                                          <p:stCondLst>
                                            <p:cond delay="0"/>
                                          </p:stCondLst>
                                        </p:cTn>
                                        <p:tgtEl>
                                          <p:spTgt spid="8"/>
                                        </p:tgtEl>
                                        <p:attrNameLst>
                                          <p:attrName>style.visibility</p:attrName>
                                        </p:attrNameLst>
                                      </p:cBhvr>
                                      <p:to>
                                        <p:strVal val="visible"/>
                                      </p:to>
                                    </p:set>
                                  </p:childTnLst>
                                </p:cTn>
                              </p:par>
                              <p:par>
                                <p:cTn id="12" presetID="1" presetClass="entr" presetSubtype="0" fill="hold" nodeType="withEffect">
                                  <p:stCondLst>
                                    <p:cond delay="7300"/>
                                  </p:stCondLst>
                                  <p:childTnLst>
                                    <p:set>
                                      <p:cBhvr>
                                        <p:cTn id="13" dur="1" fill="hold">
                                          <p:stCondLst>
                                            <p:cond delay="0"/>
                                          </p:stCondLst>
                                        </p:cTn>
                                        <p:tgtEl>
                                          <p:spTgt spid="9"/>
                                        </p:tgtEl>
                                        <p:attrNameLst>
                                          <p:attrName>style.visibility</p:attrName>
                                        </p:attrNameLst>
                                      </p:cBhvr>
                                      <p:to>
                                        <p:strVal val="visible"/>
                                      </p:to>
                                    </p:set>
                                  </p:childTnLst>
                                </p:cTn>
                              </p:par>
                              <p:par>
                                <p:cTn id="14" presetID="22" presetClass="entr" presetSubtype="1" fill="hold" nodeType="withEffect">
                                  <p:stCondLst>
                                    <p:cond delay="800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2000"/>
                                        <p:tgtEl>
                                          <p:spTgt spid="7"/>
                                        </p:tgtEl>
                                      </p:cBhvr>
                                    </p:animEffect>
                                  </p:childTnLst>
                                </p:cTn>
                              </p:par>
                              <p:par>
                                <p:cTn id="17" presetID="1" presetClass="entr" presetSubtype="0" fill="hold" nodeType="withEffect">
                                  <p:stCondLst>
                                    <p:cond delay="1040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1110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
                </p:tgtEl>
              </p:cMediaNode>
            </p:audio>
          </p:childTnLst>
        </p:cTn>
      </p:par>
    </p:tnLst>
    <p:bldLst>
      <p:bldP spid="4" grpId="0" uiExpand="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8480"/>
            <a:ext cx="10972800" cy="1027041"/>
          </a:xfrm>
        </p:spPr>
        <p:txBody>
          <a:bodyPr/>
          <a:lstStyle/>
          <a:p>
            <a:pPr>
              <a:lnSpc>
                <a:spcPts val="4800"/>
              </a:lnSpc>
            </a:pPr>
            <a:r>
              <a:rPr lang="en-US" sz="4800" dirty="0"/>
              <a:t>Work Types - </a:t>
            </a:r>
            <a:r>
              <a:rPr lang="en-US" sz="4800" u="sng" dirty="0"/>
              <a:t>Construction</a:t>
            </a:r>
          </a:p>
        </p:txBody>
      </p:sp>
      <p:sp>
        <p:nvSpPr>
          <p:cNvPr id="4" name="Content Placeholder 3"/>
          <p:cNvSpPr>
            <a:spLocks noGrp="1"/>
          </p:cNvSpPr>
          <p:nvPr>
            <p:ph idx="13"/>
          </p:nvPr>
        </p:nvSpPr>
        <p:spPr>
          <a:xfrm>
            <a:off x="213518" y="1160061"/>
            <a:ext cx="11978482" cy="4855314"/>
          </a:xfrm>
        </p:spPr>
        <p:txBody>
          <a:bodyPr numCol="4"/>
          <a:lstStyle/>
          <a:p>
            <a:pPr>
              <a:lnSpc>
                <a:spcPct val="100000"/>
              </a:lnSpc>
              <a:spcBef>
                <a:spcPts val="400"/>
              </a:spcBef>
            </a:pPr>
            <a:r>
              <a:rPr lang="en-US" sz="2400" dirty="0"/>
              <a:t>Barrier Wall Work</a:t>
            </a:r>
          </a:p>
          <a:p>
            <a:pPr>
              <a:lnSpc>
                <a:spcPct val="100000"/>
              </a:lnSpc>
              <a:spcBef>
                <a:spcPts val="400"/>
              </a:spcBef>
            </a:pPr>
            <a:r>
              <a:rPr lang="en-US" sz="2400" dirty="0"/>
              <a:t>Beam Launching/Setting</a:t>
            </a:r>
          </a:p>
          <a:p>
            <a:pPr>
              <a:lnSpc>
                <a:spcPct val="100000"/>
              </a:lnSpc>
              <a:spcBef>
                <a:spcPts val="400"/>
              </a:spcBef>
            </a:pPr>
            <a:r>
              <a:rPr lang="en-US" sz="2400" dirty="0"/>
              <a:t>Bridge Sealing</a:t>
            </a:r>
          </a:p>
          <a:p>
            <a:pPr>
              <a:lnSpc>
                <a:spcPct val="100000"/>
              </a:lnSpc>
              <a:spcBef>
                <a:spcPts val="400"/>
              </a:spcBef>
            </a:pPr>
            <a:r>
              <a:rPr lang="en-US" sz="2400" dirty="0"/>
              <a:t>Bridge Work</a:t>
            </a:r>
          </a:p>
          <a:p>
            <a:pPr>
              <a:lnSpc>
                <a:spcPct val="100000"/>
              </a:lnSpc>
              <a:spcBef>
                <a:spcPts val="400"/>
              </a:spcBef>
            </a:pPr>
            <a:r>
              <a:rPr lang="en-US" sz="2400" dirty="0"/>
              <a:t>Cable Guard Work</a:t>
            </a:r>
          </a:p>
          <a:p>
            <a:pPr>
              <a:lnSpc>
                <a:spcPct val="100000"/>
              </a:lnSpc>
              <a:spcBef>
                <a:spcPts val="400"/>
              </a:spcBef>
            </a:pPr>
            <a:r>
              <a:rPr lang="en-US" sz="2400" dirty="0"/>
              <a:t>Clearing &amp; Grubbing</a:t>
            </a:r>
          </a:p>
          <a:p>
            <a:pPr>
              <a:lnSpc>
                <a:spcPct val="100000"/>
              </a:lnSpc>
              <a:spcBef>
                <a:spcPts val="400"/>
              </a:spcBef>
            </a:pPr>
            <a:r>
              <a:rPr lang="en-US" sz="2400" dirty="0"/>
              <a:t>Crack Fill</a:t>
            </a:r>
          </a:p>
          <a:p>
            <a:pPr>
              <a:lnSpc>
                <a:spcPct val="100000"/>
              </a:lnSpc>
              <a:spcBef>
                <a:spcPts val="400"/>
              </a:spcBef>
            </a:pPr>
            <a:r>
              <a:rPr lang="en-US" sz="2400" dirty="0"/>
              <a:t>Crossover Construction</a:t>
            </a:r>
          </a:p>
          <a:p>
            <a:pPr>
              <a:lnSpc>
                <a:spcPct val="100000"/>
              </a:lnSpc>
              <a:spcBef>
                <a:spcPts val="400"/>
              </a:spcBef>
            </a:pPr>
            <a:r>
              <a:rPr lang="en-US" sz="2400" dirty="0"/>
              <a:t>Culvert Work</a:t>
            </a:r>
          </a:p>
          <a:p>
            <a:pPr>
              <a:lnSpc>
                <a:spcPct val="100000"/>
              </a:lnSpc>
              <a:spcBef>
                <a:spcPts val="400"/>
              </a:spcBef>
            </a:pPr>
            <a:r>
              <a:rPr lang="en-US" sz="2400" dirty="0"/>
              <a:t>Curb ramp replacement/installation</a:t>
            </a:r>
          </a:p>
          <a:p>
            <a:pPr>
              <a:lnSpc>
                <a:spcPct val="100000"/>
              </a:lnSpc>
              <a:spcBef>
                <a:spcPts val="400"/>
              </a:spcBef>
            </a:pPr>
            <a:r>
              <a:rPr lang="en-US" sz="2400" dirty="0"/>
              <a:t>Deck Overlay</a:t>
            </a:r>
          </a:p>
          <a:p>
            <a:pPr>
              <a:lnSpc>
                <a:spcPct val="100000"/>
              </a:lnSpc>
              <a:spcBef>
                <a:spcPts val="400"/>
              </a:spcBef>
            </a:pPr>
            <a:r>
              <a:rPr lang="en-US" sz="2400" dirty="0"/>
              <a:t>Deck Replacement</a:t>
            </a:r>
          </a:p>
          <a:p>
            <a:pPr>
              <a:lnSpc>
                <a:spcPct val="100000"/>
              </a:lnSpc>
              <a:spcBef>
                <a:spcPts val="400"/>
              </a:spcBef>
            </a:pPr>
            <a:r>
              <a:rPr lang="en-US" sz="2400" dirty="0"/>
              <a:t>Equipment Mobilization</a:t>
            </a:r>
          </a:p>
          <a:p>
            <a:pPr>
              <a:lnSpc>
                <a:spcPct val="100000"/>
              </a:lnSpc>
              <a:spcBef>
                <a:spcPts val="400"/>
              </a:spcBef>
            </a:pPr>
            <a:r>
              <a:rPr lang="en-US" sz="2400" dirty="0"/>
              <a:t>Erosion Control</a:t>
            </a:r>
          </a:p>
          <a:p>
            <a:pPr>
              <a:lnSpc>
                <a:spcPct val="100000"/>
              </a:lnSpc>
              <a:spcBef>
                <a:spcPts val="400"/>
              </a:spcBef>
            </a:pPr>
            <a:r>
              <a:rPr lang="en-US" sz="2400" dirty="0"/>
              <a:t>Grading</a:t>
            </a:r>
          </a:p>
          <a:p>
            <a:pPr>
              <a:lnSpc>
                <a:spcPct val="100000"/>
              </a:lnSpc>
              <a:spcBef>
                <a:spcPts val="400"/>
              </a:spcBef>
            </a:pPr>
            <a:r>
              <a:rPr lang="en-US" sz="2400" dirty="0"/>
              <a:t>Guard Rail Work</a:t>
            </a:r>
          </a:p>
          <a:p>
            <a:pPr>
              <a:lnSpc>
                <a:spcPct val="100000"/>
              </a:lnSpc>
              <a:spcBef>
                <a:spcPts val="400"/>
              </a:spcBef>
            </a:pPr>
            <a:r>
              <a:rPr lang="en-US" sz="2400" dirty="0"/>
              <a:t>Inlet Work</a:t>
            </a:r>
          </a:p>
          <a:p>
            <a:pPr>
              <a:lnSpc>
                <a:spcPct val="100000"/>
              </a:lnSpc>
              <a:spcBef>
                <a:spcPts val="400"/>
              </a:spcBef>
            </a:pPr>
            <a:r>
              <a:rPr lang="en-US" sz="2400" dirty="0"/>
              <a:t>Interchange Reconstruction</a:t>
            </a:r>
          </a:p>
          <a:p>
            <a:pPr>
              <a:lnSpc>
                <a:spcPct val="100000"/>
              </a:lnSpc>
              <a:spcBef>
                <a:spcPts val="400"/>
              </a:spcBef>
            </a:pPr>
            <a:r>
              <a:rPr lang="en-US" sz="2400" dirty="0"/>
              <a:t>Intersection Reconstruction</a:t>
            </a:r>
          </a:p>
          <a:p>
            <a:pPr>
              <a:lnSpc>
                <a:spcPct val="100000"/>
              </a:lnSpc>
              <a:spcBef>
                <a:spcPts val="400"/>
              </a:spcBef>
            </a:pPr>
            <a:r>
              <a:rPr lang="en-US" sz="2400" dirty="0"/>
              <a:t>Joint Work</a:t>
            </a:r>
          </a:p>
          <a:p>
            <a:pPr>
              <a:lnSpc>
                <a:spcPct val="100000"/>
              </a:lnSpc>
              <a:spcBef>
                <a:spcPts val="400"/>
              </a:spcBef>
            </a:pPr>
            <a:r>
              <a:rPr lang="en-US" sz="2400" dirty="0"/>
              <a:t>Lighting Work</a:t>
            </a:r>
          </a:p>
          <a:p>
            <a:pPr>
              <a:lnSpc>
                <a:spcPct val="100000"/>
              </a:lnSpc>
              <a:spcBef>
                <a:spcPts val="400"/>
              </a:spcBef>
            </a:pPr>
            <a:r>
              <a:rPr lang="en-US" sz="2400" dirty="0"/>
              <a:t>Milling Operation</a:t>
            </a:r>
          </a:p>
          <a:p>
            <a:pPr>
              <a:lnSpc>
                <a:spcPct val="100000"/>
              </a:lnSpc>
              <a:spcBef>
                <a:spcPts val="400"/>
              </a:spcBef>
            </a:pPr>
            <a:r>
              <a:rPr lang="en-US" sz="2400" dirty="0"/>
              <a:t>Patching</a:t>
            </a:r>
          </a:p>
          <a:p>
            <a:pPr>
              <a:lnSpc>
                <a:spcPct val="100000"/>
              </a:lnSpc>
              <a:spcBef>
                <a:spcPts val="400"/>
              </a:spcBef>
            </a:pPr>
            <a:r>
              <a:rPr lang="en-US" sz="2400" dirty="0"/>
              <a:t>Pavement Marking Work</a:t>
            </a:r>
          </a:p>
          <a:p>
            <a:pPr>
              <a:lnSpc>
                <a:spcPct val="100000"/>
              </a:lnSpc>
              <a:spcBef>
                <a:spcPts val="400"/>
              </a:spcBef>
            </a:pPr>
            <a:r>
              <a:rPr lang="en-US" sz="2400" dirty="0"/>
              <a:t>Pavement Work</a:t>
            </a:r>
          </a:p>
          <a:p>
            <a:pPr>
              <a:lnSpc>
                <a:spcPct val="100000"/>
              </a:lnSpc>
              <a:spcBef>
                <a:spcPts val="400"/>
              </a:spcBef>
            </a:pPr>
            <a:r>
              <a:rPr lang="en-US" sz="2400" dirty="0"/>
              <a:t>Paving Operation</a:t>
            </a:r>
          </a:p>
          <a:p>
            <a:pPr>
              <a:lnSpc>
                <a:spcPct val="100000"/>
              </a:lnSpc>
              <a:spcBef>
                <a:spcPts val="400"/>
              </a:spcBef>
            </a:pPr>
            <a:r>
              <a:rPr lang="en-US" sz="2400" dirty="0"/>
              <a:t>Railroad Work</a:t>
            </a:r>
          </a:p>
          <a:p>
            <a:pPr>
              <a:lnSpc>
                <a:spcPct val="100000"/>
              </a:lnSpc>
              <a:spcBef>
                <a:spcPts val="400"/>
              </a:spcBef>
            </a:pPr>
            <a:r>
              <a:rPr lang="en-US" sz="2400" dirty="0"/>
              <a:t>Reconstruction</a:t>
            </a:r>
          </a:p>
          <a:p>
            <a:pPr>
              <a:lnSpc>
                <a:spcPct val="100000"/>
              </a:lnSpc>
              <a:spcBef>
                <a:spcPts val="400"/>
              </a:spcBef>
            </a:pPr>
            <a:r>
              <a:rPr lang="en-US" sz="2400" dirty="0"/>
              <a:t>Restoration</a:t>
            </a:r>
          </a:p>
          <a:p>
            <a:pPr>
              <a:lnSpc>
                <a:spcPct val="100000"/>
              </a:lnSpc>
              <a:spcBef>
                <a:spcPts val="400"/>
              </a:spcBef>
            </a:pPr>
            <a:r>
              <a:rPr lang="en-US" sz="2400" dirty="0"/>
              <a:t>Roadway Widening</a:t>
            </a:r>
          </a:p>
          <a:p>
            <a:pPr>
              <a:lnSpc>
                <a:spcPct val="100000"/>
              </a:lnSpc>
              <a:spcBef>
                <a:spcPts val="400"/>
              </a:spcBef>
            </a:pPr>
            <a:r>
              <a:rPr lang="en-US" sz="2400" dirty="0"/>
              <a:t>Sanitary Sewer Work</a:t>
            </a:r>
          </a:p>
          <a:p>
            <a:pPr>
              <a:lnSpc>
                <a:spcPct val="100000"/>
              </a:lnSpc>
              <a:spcBef>
                <a:spcPts val="400"/>
              </a:spcBef>
            </a:pPr>
            <a:r>
              <a:rPr lang="en-US" sz="2400" dirty="0"/>
              <a:t>Shoulder Work</a:t>
            </a:r>
          </a:p>
          <a:p>
            <a:pPr>
              <a:lnSpc>
                <a:spcPct val="100000"/>
              </a:lnSpc>
              <a:spcBef>
                <a:spcPts val="400"/>
              </a:spcBef>
            </a:pPr>
            <a:r>
              <a:rPr lang="en-US" sz="2400" dirty="0"/>
              <a:t>Sign Installation</a:t>
            </a:r>
          </a:p>
          <a:p>
            <a:pPr>
              <a:lnSpc>
                <a:spcPct val="100000"/>
              </a:lnSpc>
              <a:spcBef>
                <a:spcPts val="400"/>
              </a:spcBef>
            </a:pPr>
            <a:r>
              <a:rPr lang="en-US" sz="2400" dirty="0"/>
              <a:t>Sign Base Installation</a:t>
            </a:r>
          </a:p>
          <a:p>
            <a:pPr>
              <a:lnSpc>
                <a:spcPct val="100000"/>
              </a:lnSpc>
              <a:spcBef>
                <a:spcPts val="400"/>
              </a:spcBef>
            </a:pPr>
            <a:r>
              <a:rPr lang="en-US" sz="2400" dirty="0"/>
              <a:t>Signal Base Installation</a:t>
            </a:r>
          </a:p>
          <a:p>
            <a:pPr>
              <a:lnSpc>
                <a:spcPct val="100000"/>
              </a:lnSpc>
              <a:spcBef>
                <a:spcPts val="400"/>
              </a:spcBef>
            </a:pPr>
            <a:r>
              <a:rPr lang="en-US" sz="2400" dirty="0"/>
              <a:t>Soil Boring</a:t>
            </a:r>
          </a:p>
          <a:p>
            <a:pPr>
              <a:lnSpc>
                <a:spcPct val="100000"/>
              </a:lnSpc>
              <a:spcBef>
                <a:spcPts val="400"/>
              </a:spcBef>
            </a:pPr>
            <a:r>
              <a:rPr lang="en-US" sz="2400" dirty="0"/>
              <a:t>Survey Work </a:t>
            </a:r>
          </a:p>
          <a:p>
            <a:pPr>
              <a:lnSpc>
                <a:spcPct val="100000"/>
              </a:lnSpc>
              <a:spcBef>
                <a:spcPts val="400"/>
              </a:spcBef>
            </a:pPr>
            <a:r>
              <a:rPr lang="en-US" sz="2400" dirty="0"/>
              <a:t>Temporary Widening</a:t>
            </a:r>
          </a:p>
          <a:p>
            <a:pPr>
              <a:lnSpc>
                <a:spcPct val="100000"/>
              </a:lnSpc>
              <a:spcBef>
                <a:spcPts val="400"/>
              </a:spcBef>
            </a:pPr>
            <a:r>
              <a:rPr lang="en-US" sz="2400" dirty="0"/>
              <a:t>Traffic Staging</a:t>
            </a:r>
          </a:p>
          <a:p>
            <a:pPr>
              <a:lnSpc>
                <a:spcPct val="100000"/>
              </a:lnSpc>
              <a:spcBef>
                <a:spcPts val="400"/>
              </a:spcBef>
            </a:pPr>
            <a:r>
              <a:rPr lang="en-US" sz="2400" dirty="0"/>
              <a:t>Utility Work</a:t>
            </a:r>
          </a:p>
          <a:p>
            <a:pPr>
              <a:lnSpc>
                <a:spcPct val="100000"/>
              </a:lnSpc>
              <a:spcBef>
                <a:spcPts val="400"/>
              </a:spcBef>
            </a:pPr>
            <a:r>
              <a:rPr lang="en-US" sz="2400" dirty="0"/>
              <a:t>Water Main Work</a:t>
            </a:r>
          </a:p>
          <a:p>
            <a:pPr>
              <a:lnSpc>
                <a:spcPct val="100000"/>
              </a:lnSpc>
              <a:spcBef>
                <a:spcPts val="400"/>
              </a:spcBef>
            </a:pPr>
            <a:r>
              <a:rPr lang="en-US" sz="2400" dirty="0"/>
              <a:t>Other</a:t>
            </a:r>
          </a:p>
        </p:txBody>
      </p:sp>
      <p:pic>
        <p:nvPicPr>
          <p:cNvPr id="3" name="Recorded Sound">
            <a:hlinkClick r:id="" action="ppaction://media"/>
            <a:extLst>
              <a:ext uri="{FF2B5EF4-FFF2-40B4-BE49-F238E27FC236}">
                <a16:creationId xmlns:a16="http://schemas.microsoft.com/office/drawing/2014/main" id="{23E216D4-6DB7-4700-AA78-F82B7F9B6E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3518" y="64798"/>
            <a:ext cx="487363" cy="487363"/>
          </a:xfrm>
          <a:prstGeom prst="rect">
            <a:avLst/>
          </a:prstGeom>
        </p:spPr>
      </p:pic>
    </p:spTree>
    <p:extLst>
      <p:ext uri="{BB962C8B-B14F-4D97-AF65-F5344CB8AC3E}">
        <p14:creationId xmlns:p14="http://schemas.microsoft.com/office/powerpoint/2010/main" val="4151649401"/>
      </p:ext>
    </p:extLst>
  </p:cSld>
  <p:clrMapOvr>
    <a:masterClrMapping/>
  </p:clrMapOvr>
  <mc:AlternateContent xmlns:mc="http://schemas.openxmlformats.org/markup-compatibility/2006">
    <mc:Choice xmlns:p14="http://schemas.microsoft.com/office/powerpoint/2010/main" Requires="p14">
      <p:transition spd="med" p14:dur="700" advClick="0" advTm="22000">
        <p:fade/>
      </p:transition>
    </mc:Choice>
    <mc:Fallback>
      <p:transition spd="med" advClick="0"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9344" fill="hold"/>
                                        <p:tgtEl>
                                          <p:spTgt spid="3"/>
                                        </p:tgtEl>
                                      </p:cBhvr>
                                    </p:cmd>
                                  </p:childTnLst>
                                </p:cTn>
                              </p:par>
                              <p:par>
                                <p:cTn id="7" presetID="10" presetClass="entr" presetSubtype="0" fill="hold" grpId="0" nodeType="withEffect">
                                  <p:stCondLst>
                                    <p:cond delay="500"/>
                                  </p:stCondLst>
                                  <p:iterate type="wd">
                                    <p:tmPct val="10000"/>
                                  </p:iterate>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4" grpId="0" uiExpan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60" y="421106"/>
            <a:ext cx="10972800" cy="914400"/>
          </a:xfrm>
        </p:spPr>
        <p:txBody>
          <a:bodyPr/>
          <a:lstStyle/>
          <a:p>
            <a:pPr>
              <a:lnSpc>
                <a:spcPts val="4800"/>
              </a:lnSpc>
            </a:pPr>
            <a:r>
              <a:rPr lang="en-US" sz="4800" dirty="0"/>
              <a:t>Overview</a:t>
            </a:r>
          </a:p>
        </p:txBody>
      </p:sp>
      <p:sp>
        <p:nvSpPr>
          <p:cNvPr id="4" name="Content Placeholder 3"/>
          <p:cNvSpPr>
            <a:spLocks noGrp="1"/>
          </p:cNvSpPr>
          <p:nvPr>
            <p:ph idx="13"/>
          </p:nvPr>
        </p:nvSpPr>
        <p:spPr>
          <a:xfrm>
            <a:off x="594360" y="1335505"/>
            <a:ext cx="10972800" cy="4618255"/>
          </a:xfrm>
        </p:spPr>
        <p:txBody>
          <a:bodyPr/>
          <a:lstStyle/>
          <a:p>
            <a:r>
              <a:rPr lang="en-US" sz="3100" dirty="0"/>
              <a:t>What is LCS?</a:t>
            </a:r>
          </a:p>
          <a:p>
            <a:r>
              <a:rPr lang="en-US" sz="3100" dirty="0"/>
              <a:t>Getting Started in LCS</a:t>
            </a:r>
          </a:p>
          <a:p>
            <a:r>
              <a:rPr lang="en-US" sz="3100" dirty="0"/>
              <a:t>Request Closures</a:t>
            </a:r>
          </a:p>
          <a:p>
            <a:r>
              <a:rPr lang="en-US" sz="3100" dirty="0"/>
              <a:t>Modify Closures </a:t>
            </a:r>
          </a:p>
          <a:p>
            <a:r>
              <a:rPr lang="en-US" sz="3100" dirty="0"/>
              <a:t>Search Closures</a:t>
            </a:r>
          </a:p>
          <a:p>
            <a:r>
              <a:rPr lang="en-US" sz="3100" dirty="0"/>
              <a:t>LCS Resources</a:t>
            </a:r>
            <a:endParaRPr lang="en-US" sz="3500" dirty="0"/>
          </a:p>
          <a:p>
            <a:endParaRPr lang="en-US" sz="3100" dirty="0"/>
          </a:p>
        </p:txBody>
      </p:sp>
    </p:spTree>
    <p:extLst>
      <p:ext uri="{BB962C8B-B14F-4D97-AF65-F5344CB8AC3E}">
        <p14:creationId xmlns:p14="http://schemas.microsoft.com/office/powerpoint/2010/main" val="1204073731"/>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additive="base">
                                        <p:cTn id="12" dur="20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calcmode="lin" valueType="num">
                                      <p:cBhvr additive="base">
                                        <p:cTn id="22" dur="20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20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 calcmode="lin" valueType="num">
                                      <p:cBhvr additive="base">
                                        <p:cTn id="32" dur="20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994" y="203947"/>
            <a:ext cx="10972800" cy="952552"/>
          </a:xfrm>
        </p:spPr>
        <p:txBody>
          <a:bodyPr/>
          <a:lstStyle/>
          <a:p>
            <a:pPr>
              <a:lnSpc>
                <a:spcPts val="4800"/>
              </a:lnSpc>
            </a:pPr>
            <a:r>
              <a:rPr lang="en-US" sz="4800" u="sng" dirty="0"/>
              <a:t>Maintenance</a:t>
            </a:r>
            <a:r>
              <a:rPr lang="en-US" sz="4800" dirty="0"/>
              <a:t> Project Closure</a:t>
            </a:r>
          </a:p>
        </p:txBody>
      </p:sp>
      <p:sp>
        <p:nvSpPr>
          <p:cNvPr id="4" name="Content Placeholder 3"/>
          <p:cNvSpPr>
            <a:spLocks noGrp="1"/>
          </p:cNvSpPr>
          <p:nvPr>
            <p:ph idx="13"/>
          </p:nvPr>
        </p:nvSpPr>
        <p:spPr>
          <a:xfrm>
            <a:off x="1113102" y="1856241"/>
            <a:ext cx="10098689" cy="3682113"/>
          </a:xfrm>
        </p:spPr>
        <p:txBody>
          <a:bodyPr/>
          <a:lstStyle/>
          <a:p>
            <a:r>
              <a:rPr lang="en-US" dirty="0"/>
              <a:t>Is this </a:t>
            </a:r>
            <a:r>
              <a:rPr lang="en-US" b="1" dirty="0"/>
              <a:t>maintenance</a:t>
            </a:r>
            <a:r>
              <a:rPr lang="en-US" dirty="0"/>
              <a:t> type work on an Interstate, US or State highway requested by the state/county/local agency?</a:t>
            </a:r>
          </a:p>
          <a:p>
            <a:pPr lvl="1">
              <a:buFont typeface="Wingdings" panose="05000000000000000000" pitchFamily="2" charset="2"/>
              <a:buChar char="q"/>
            </a:pPr>
            <a:r>
              <a:rPr lang="en-US" b="1" dirty="0"/>
              <a:t>YES</a:t>
            </a:r>
            <a:r>
              <a:rPr lang="en-US" dirty="0"/>
              <a:t>: Go to the Request Tab and start entering the closure.</a:t>
            </a:r>
          </a:p>
          <a:p>
            <a:pPr lvl="1">
              <a:buFont typeface="Wingdings" panose="05000000000000000000" pitchFamily="2" charset="2"/>
              <a:buChar char="q"/>
            </a:pPr>
            <a:r>
              <a:rPr lang="en-US" b="1" dirty="0"/>
              <a:t>NO</a:t>
            </a:r>
            <a:r>
              <a:rPr lang="en-US" dirty="0"/>
              <a:t>: Determine what type of project this is. </a:t>
            </a:r>
            <a:br>
              <a:rPr lang="en-US" dirty="0"/>
            </a:br>
            <a:r>
              <a:rPr lang="en-US" dirty="0"/>
              <a:t>         If it is a construction or permit project, enter as one of those.</a:t>
            </a:r>
          </a:p>
        </p:txBody>
      </p:sp>
      <p:pic>
        <p:nvPicPr>
          <p:cNvPr id="3" name="Recorded Sound">
            <a:hlinkClick r:id="" action="ppaction://media"/>
            <a:extLst>
              <a:ext uri="{FF2B5EF4-FFF2-40B4-BE49-F238E27FC236}">
                <a16:creationId xmlns:a16="http://schemas.microsoft.com/office/drawing/2014/main" id="{1D14B833-62FB-4F2E-895E-C2427BD0D3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9843" y="192860"/>
            <a:ext cx="487363" cy="487363"/>
          </a:xfrm>
          <a:prstGeom prst="rect">
            <a:avLst/>
          </a:prstGeom>
        </p:spPr>
      </p:pic>
    </p:spTree>
    <p:extLst>
      <p:ext uri="{BB962C8B-B14F-4D97-AF65-F5344CB8AC3E}">
        <p14:creationId xmlns:p14="http://schemas.microsoft.com/office/powerpoint/2010/main" val="1798110769"/>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0559" fill="hold"/>
                                        <p:tgtEl>
                                          <p:spTgt spid="3"/>
                                        </p:tgtEl>
                                      </p:cBhvr>
                                    </p:cmd>
                                  </p:childTnLst>
                                </p:cTn>
                              </p:par>
                              <p:par>
                                <p:cTn id="7" presetID="22" presetClass="entr" presetSubtype="1" fill="hold" grpId="0" nodeType="withEffect">
                                  <p:stCondLst>
                                    <p:cond delay="2000"/>
                                  </p:stCondLst>
                                  <p:childTnLst>
                                    <p:set>
                                      <p:cBhvr>
                                        <p:cTn id="8" dur="1" fill="hold">
                                          <p:stCondLst>
                                            <p:cond delay="0"/>
                                          </p:stCondLst>
                                        </p:cTn>
                                        <p:tgtEl>
                                          <p:spTgt spid="4"/>
                                        </p:tgtEl>
                                        <p:attrNameLst>
                                          <p:attrName>style.visibility</p:attrName>
                                        </p:attrNameLst>
                                      </p:cBhvr>
                                      <p:to>
                                        <p:strVal val="visible"/>
                                      </p:to>
                                    </p:set>
                                    <p:animEffect transition="in" filter="wipe(up)">
                                      <p:cBhvr>
                                        <p:cTn id="9"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4" grpId="0" uiExpan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4093" y="870157"/>
            <a:ext cx="9315385" cy="983077"/>
          </a:xfrm>
        </p:spPr>
        <p:txBody>
          <a:bodyPr/>
          <a:lstStyle/>
          <a:p>
            <a:pPr>
              <a:lnSpc>
                <a:spcPts val="4800"/>
              </a:lnSpc>
            </a:pPr>
            <a:r>
              <a:rPr lang="en-US" sz="4800" dirty="0"/>
              <a:t>Requesting a </a:t>
            </a:r>
            <a:r>
              <a:rPr lang="en-US" sz="4800" u="sng" dirty="0"/>
              <a:t>Maintenance</a:t>
            </a:r>
            <a:r>
              <a:rPr lang="en-US" sz="4800" dirty="0"/>
              <a:t> Closure</a:t>
            </a:r>
          </a:p>
        </p:txBody>
      </p:sp>
      <p:sp>
        <p:nvSpPr>
          <p:cNvPr id="4" name="Content Placeholder 3"/>
          <p:cNvSpPr>
            <a:spLocks noGrp="1"/>
          </p:cNvSpPr>
          <p:nvPr>
            <p:ph idx="13"/>
          </p:nvPr>
        </p:nvSpPr>
        <p:spPr>
          <a:xfrm>
            <a:off x="579864" y="1938920"/>
            <a:ext cx="5965902" cy="2021245"/>
          </a:xfrm>
        </p:spPr>
        <p:txBody>
          <a:bodyPr/>
          <a:lstStyle/>
          <a:p>
            <a:pPr marL="288925" indent="-285750">
              <a:buFont typeface="+mj-lt"/>
              <a:buAutoNum type="arabicPeriod"/>
            </a:pPr>
            <a:r>
              <a:rPr lang="en-US" sz="2800" dirty="0"/>
              <a:t>Go to Request Tab</a:t>
            </a:r>
          </a:p>
          <a:p>
            <a:pPr marL="288925" indent="-285750">
              <a:buFont typeface="+mj-lt"/>
              <a:buAutoNum type="arabicPeriod"/>
            </a:pPr>
            <a:r>
              <a:rPr lang="en-US" sz="2800" dirty="0"/>
              <a:t>Select Region &amp; Closure Type</a:t>
            </a:r>
          </a:p>
          <a:p>
            <a:pPr marL="288925" indent="-285750">
              <a:buFont typeface="+mj-lt"/>
              <a:buAutoNum type="arabicPeriod"/>
            </a:pPr>
            <a:r>
              <a:rPr lang="en-US" sz="2800" dirty="0"/>
              <a:t>Select Maintenance Type</a:t>
            </a:r>
          </a:p>
        </p:txBody>
      </p:sp>
      <p:pic>
        <p:nvPicPr>
          <p:cNvPr id="18" name="Picture 17">
            <a:extLst>
              <a:ext uri="{FF2B5EF4-FFF2-40B4-BE49-F238E27FC236}">
                <a16:creationId xmlns:a16="http://schemas.microsoft.com/office/drawing/2014/main" id="{74F84520-71E4-4743-B890-3D9DB2DE5F9B}"/>
              </a:ext>
            </a:extLst>
          </p:cNvPr>
          <p:cNvPicPr>
            <a:picLocks noChangeAspect="1"/>
          </p:cNvPicPr>
          <p:nvPr/>
        </p:nvPicPr>
        <p:blipFill>
          <a:blip r:embed="rId5"/>
          <a:stretch>
            <a:fillRect/>
          </a:stretch>
        </p:blipFill>
        <p:spPr>
          <a:xfrm>
            <a:off x="0" y="22809"/>
            <a:ext cx="12089227" cy="797443"/>
          </a:xfrm>
          <a:prstGeom prst="rect">
            <a:avLst/>
          </a:prstGeom>
        </p:spPr>
      </p:pic>
      <p:pic>
        <p:nvPicPr>
          <p:cNvPr id="5" name="Picture 4">
            <a:extLst>
              <a:ext uri="{FF2B5EF4-FFF2-40B4-BE49-F238E27FC236}">
                <a16:creationId xmlns:a16="http://schemas.microsoft.com/office/drawing/2014/main" id="{EE234956-B40A-4C79-A7B3-1A5E84A3472B}"/>
              </a:ext>
            </a:extLst>
          </p:cNvPr>
          <p:cNvPicPr>
            <a:picLocks noChangeAspect="1"/>
          </p:cNvPicPr>
          <p:nvPr/>
        </p:nvPicPr>
        <p:blipFill>
          <a:blip r:embed="rId6"/>
          <a:stretch>
            <a:fillRect/>
          </a:stretch>
        </p:blipFill>
        <p:spPr>
          <a:xfrm>
            <a:off x="4727647" y="3874479"/>
            <a:ext cx="7201524" cy="2629128"/>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E7FCF617-73DD-408A-B859-B789318BF211}"/>
              </a:ext>
            </a:extLst>
          </p:cNvPr>
          <p:cNvPicPr>
            <a:picLocks noChangeAspect="1"/>
          </p:cNvPicPr>
          <p:nvPr/>
        </p:nvPicPr>
        <p:blipFill rotWithShape="1">
          <a:blip r:embed="rId7"/>
          <a:srcRect l="12173" t="26296" r="44303" b="46030"/>
          <a:stretch/>
        </p:blipFill>
        <p:spPr>
          <a:xfrm>
            <a:off x="262829" y="4090631"/>
            <a:ext cx="4346329" cy="1554480"/>
          </a:xfrm>
          <a:prstGeom prst="rect">
            <a:avLst/>
          </a:prstGeom>
          <a:ln>
            <a:solidFill>
              <a:schemeClr val="tx1"/>
            </a:solidFill>
          </a:ln>
          <a:effectLst>
            <a:outerShdw blurRad="50800" dist="38100" dir="2700000" algn="tl" rotWithShape="0">
              <a:prstClr val="black">
                <a:alpha val="40000"/>
              </a:prstClr>
            </a:outerShdw>
          </a:effectLst>
        </p:spPr>
      </p:pic>
      <p:cxnSp>
        <p:nvCxnSpPr>
          <p:cNvPr id="8" name="Straight Arrow Connector 7">
            <a:extLst>
              <a:ext uri="{FF2B5EF4-FFF2-40B4-BE49-F238E27FC236}">
                <a16:creationId xmlns:a16="http://schemas.microsoft.com/office/drawing/2014/main" id="{94EC3259-1211-4B0C-9290-61A669428240}"/>
              </a:ext>
            </a:extLst>
          </p:cNvPr>
          <p:cNvCxnSpPr>
            <a:cxnSpLocks/>
          </p:cNvCxnSpPr>
          <p:nvPr/>
        </p:nvCxnSpPr>
        <p:spPr>
          <a:xfrm flipV="1">
            <a:off x="2116667" y="369712"/>
            <a:ext cx="1648177" cy="15597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4307BB0-47DB-4671-8C56-DFAD128182C0}"/>
              </a:ext>
            </a:extLst>
          </p:cNvPr>
          <p:cNvCxnSpPr>
            <a:cxnSpLocks/>
          </p:cNvCxnSpPr>
          <p:nvPr/>
        </p:nvCxnSpPr>
        <p:spPr>
          <a:xfrm>
            <a:off x="4921956" y="2767369"/>
            <a:ext cx="1174044"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71B5307-EBE2-47E2-A4D3-A5FB88968A52}"/>
              </a:ext>
            </a:extLst>
          </p:cNvPr>
          <p:cNvCxnSpPr>
            <a:cxnSpLocks/>
          </p:cNvCxnSpPr>
          <p:nvPr/>
        </p:nvCxnSpPr>
        <p:spPr>
          <a:xfrm>
            <a:off x="2167467" y="3429000"/>
            <a:ext cx="0" cy="108655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F8126340-69C6-4C0A-A94E-CC57AE07C3A7}"/>
              </a:ext>
            </a:extLst>
          </p:cNvPr>
          <p:cNvSpPr/>
          <p:nvPr/>
        </p:nvSpPr>
        <p:spPr>
          <a:xfrm>
            <a:off x="3663616" y="23377"/>
            <a:ext cx="794084" cy="37135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D6A5FA50-CB98-4D22-BDC3-CD37350C76CB}"/>
              </a:ext>
            </a:extLst>
          </p:cNvPr>
          <p:cNvCxnSpPr>
            <a:cxnSpLocks/>
          </p:cNvCxnSpPr>
          <p:nvPr/>
        </p:nvCxnSpPr>
        <p:spPr>
          <a:xfrm>
            <a:off x="2167467" y="3436474"/>
            <a:ext cx="3839633" cy="9069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Recorded Sound">
            <a:hlinkClick r:id="" action="ppaction://media"/>
            <a:extLst>
              <a:ext uri="{FF2B5EF4-FFF2-40B4-BE49-F238E27FC236}">
                <a16:creationId xmlns:a16="http://schemas.microsoft.com/office/drawing/2014/main" id="{84D6C924-5129-49F5-9525-282E182A49A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501" y="969207"/>
            <a:ext cx="487363" cy="487363"/>
          </a:xfrm>
          <a:prstGeom prst="rect">
            <a:avLst/>
          </a:prstGeom>
        </p:spPr>
      </p:pic>
      <p:pic>
        <p:nvPicPr>
          <p:cNvPr id="9" name="Picture 8">
            <a:extLst>
              <a:ext uri="{FF2B5EF4-FFF2-40B4-BE49-F238E27FC236}">
                <a16:creationId xmlns:a16="http://schemas.microsoft.com/office/drawing/2014/main" id="{511CD72E-85B1-4225-A820-87046D033E5D}"/>
              </a:ext>
            </a:extLst>
          </p:cNvPr>
          <p:cNvPicPr>
            <a:picLocks noChangeAspect="1"/>
          </p:cNvPicPr>
          <p:nvPr/>
        </p:nvPicPr>
        <p:blipFill>
          <a:blip r:embed="rId9"/>
          <a:stretch>
            <a:fillRect/>
          </a:stretch>
        </p:blipFill>
        <p:spPr>
          <a:xfrm>
            <a:off x="6184902" y="1808454"/>
            <a:ext cx="3662665" cy="1737360"/>
          </a:xfrm>
          <a:prstGeom prst="rect">
            <a:avLst/>
          </a:prstGeom>
        </p:spPr>
      </p:pic>
    </p:spTree>
    <p:extLst>
      <p:ext uri="{BB962C8B-B14F-4D97-AF65-F5344CB8AC3E}">
        <p14:creationId xmlns:p14="http://schemas.microsoft.com/office/powerpoint/2010/main" val="3102586966"/>
      </p:ext>
    </p:extLst>
  </p:cSld>
  <p:clrMapOvr>
    <a:masterClrMapping/>
  </p:clrMapOvr>
  <mc:AlternateContent xmlns:mc="http://schemas.openxmlformats.org/markup-compatibility/2006" xmlns:p14="http://schemas.microsoft.com/office/powerpoint/2010/main">
    <mc:Choice Requires="p14">
      <p:transition spd="med" p14:dur="700" advClick="0" advTm="22000">
        <p:fade/>
      </p:transition>
    </mc:Choice>
    <mc:Fallback xmlns="">
      <p:transition spd="med" advClick="0"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66" fill="hold"/>
                                        <p:tgtEl>
                                          <p:spTgt spid="3"/>
                                        </p:tgtEl>
                                      </p:cBhvr>
                                    </p:cmd>
                                  </p:childTnLst>
                                </p:cTn>
                              </p:par>
                              <p:par>
                                <p:cTn id="7" presetID="22" presetClass="entr" presetSubtype="1"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Effect transition="in" filter="wipe(up)">
                                      <p:cBhvr>
                                        <p:cTn id="9" dur="3000"/>
                                        <p:tgtEl>
                                          <p:spTgt spid="4"/>
                                        </p:tgtEl>
                                      </p:cBhvr>
                                    </p:animEffect>
                                  </p:childTnLst>
                                </p:cTn>
                              </p:par>
                              <p:par>
                                <p:cTn id="10" presetID="1" presetClass="entr" presetSubtype="0" fill="hold" grpId="0" nodeType="withEffect">
                                  <p:stCondLst>
                                    <p:cond delay="4000"/>
                                  </p:stCondLst>
                                  <p:childTnLst>
                                    <p:set>
                                      <p:cBhvr>
                                        <p:cTn id="11" dur="1" fill="hold">
                                          <p:stCondLst>
                                            <p:cond delay="0"/>
                                          </p:stCondLst>
                                        </p:cTn>
                                        <p:tgtEl>
                                          <p:spTgt spid="12"/>
                                        </p:tgtEl>
                                        <p:attrNameLst>
                                          <p:attrName>style.visibility</p:attrName>
                                        </p:attrNameLst>
                                      </p:cBhvr>
                                      <p:to>
                                        <p:strVal val="visible"/>
                                      </p:to>
                                    </p:set>
                                  </p:childTnLst>
                                </p:cTn>
                              </p:par>
                              <p:par>
                                <p:cTn id="12" presetID="1" presetClass="entr" presetSubtype="0" fill="hold" nodeType="withEffect">
                                  <p:stCondLst>
                                    <p:cond delay="4800"/>
                                  </p:stCondLst>
                                  <p:childTnLst>
                                    <p:set>
                                      <p:cBhvr>
                                        <p:cTn id="13" dur="1" fill="hold">
                                          <p:stCondLst>
                                            <p:cond delay="0"/>
                                          </p:stCondLst>
                                        </p:cTn>
                                        <p:tgtEl>
                                          <p:spTgt spid="8"/>
                                        </p:tgtEl>
                                        <p:attrNameLst>
                                          <p:attrName>style.visibility</p:attrName>
                                        </p:attrNameLst>
                                      </p:cBhvr>
                                      <p:to>
                                        <p:strVal val="visible"/>
                                      </p:to>
                                    </p:set>
                                  </p:childTnLst>
                                </p:cTn>
                              </p:par>
                              <p:par>
                                <p:cTn id="14" presetID="1" presetClass="entr" presetSubtype="0" fill="hold" nodeType="withEffect">
                                  <p:stCondLst>
                                    <p:cond delay="7800"/>
                                  </p:stCondLst>
                                  <p:childTnLst>
                                    <p:set>
                                      <p:cBhvr>
                                        <p:cTn id="15" dur="1" fill="hold">
                                          <p:stCondLst>
                                            <p:cond delay="0"/>
                                          </p:stCondLst>
                                        </p:cTn>
                                        <p:tgtEl>
                                          <p:spTgt spid="11"/>
                                        </p:tgtEl>
                                        <p:attrNameLst>
                                          <p:attrName>style.visibility</p:attrName>
                                        </p:attrNameLst>
                                      </p:cBhvr>
                                      <p:to>
                                        <p:strVal val="visible"/>
                                      </p:to>
                                    </p:set>
                                  </p:childTnLst>
                                </p:cTn>
                              </p:par>
                              <p:par>
                                <p:cTn id="16" presetID="22" presetClass="entr" presetSubtype="1" fill="hold" nodeType="withEffect">
                                  <p:stCondLst>
                                    <p:cond delay="850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2000"/>
                                        <p:tgtEl>
                                          <p:spTgt spid="5"/>
                                        </p:tgtEl>
                                      </p:cBhvr>
                                    </p:animEffect>
                                  </p:childTnLst>
                                </p:cTn>
                              </p:par>
                              <p:par>
                                <p:cTn id="19" presetID="22" presetClass="entr" presetSubtype="1" fill="hold" nodeType="withEffect">
                                  <p:stCondLst>
                                    <p:cond delay="1070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2000"/>
                                        <p:tgtEl>
                                          <p:spTgt spid="6"/>
                                        </p:tgtEl>
                                      </p:cBhvr>
                                    </p:animEffect>
                                  </p:childTnLst>
                                </p:cTn>
                              </p:par>
                              <p:par>
                                <p:cTn id="22" presetID="1" presetClass="entr" presetSubtype="0" fill="hold" nodeType="withEffect">
                                  <p:stCondLst>
                                    <p:cond delay="12800"/>
                                  </p:stCondLst>
                                  <p:childTnLst>
                                    <p:set>
                                      <p:cBhvr>
                                        <p:cTn id="23" dur="1" fill="hold">
                                          <p:stCondLst>
                                            <p:cond delay="0"/>
                                          </p:stCondLst>
                                        </p:cTn>
                                        <p:tgtEl>
                                          <p:spTgt spid="14"/>
                                        </p:tgtEl>
                                        <p:attrNameLst>
                                          <p:attrName>style.visibility</p:attrName>
                                        </p:attrNameLst>
                                      </p:cBhvr>
                                      <p:to>
                                        <p:strVal val="visible"/>
                                      </p:to>
                                    </p:set>
                                  </p:childTnLst>
                                </p:cTn>
                              </p:par>
                              <p:par>
                                <p:cTn id="24" presetID="1" presetClass="entr" presetSubtype="0" fill="hold" nodeType="withEffect">
                                  <p:stCondLst>
                                    <p:cond delay="1350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3"/>
                </p:tgtEl>
              </p:cMediaNode>
            </p:audio>
          </p:childTnLst>
        </p:cTn>
      </p:par>
    </p:tnLst>
    <p:bldLst>
      <p:bldP spid="4" grpId="0" uiExpand="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31056"/>
            <a:ext cx="10972800" cy="1002160"/>
          </a:xfrm>
        </p:spPr>
        <p:txBody>
          <a:bodyPr/>
          <a:lstStyle/>
          <a:p>
            <a:pPr>
              <a:lnSpc>
                <a:spcPts val="4800"/>
              </a:lnSpc>
            </a:pPr>
            <a:r>
              <a:rPr lang="en-US" sz="4800" dirty="0"/>
              <a:t>Work Types - </a:t>
            </a:r>
            <a:r>
              <a:rPr lang="en-US" sz="4800" u="sng" dirty="0"/>
              <a:t>Maintenance</a:t>
            </a:r>
          </a:p>
        </p:txBody>
      </p:sp>
      <p:sp>
        <p:nvSpPr>
          <p:cNvPr id="4" name="Content Placeholder 3"/>
          <p:cNvSpPr>
            <a:spLocks noGrp="1"/>
          </p:cNvSpPr>
          <p:nvPr>
            <p:ph idx="13"/>
          </p:nvPr>
        </p:nvSpPr>
        <p:spPr>
          <a:xfrm>
            <a:off x="228600" y="982638"/>
            <a:ext cx="11963400" cy="5227092"/>
          </a:xfrm>
        </p:spPr>
        <p:txBody>
          <a:bodyPr numCol="4"/>
          <a:lstStyle/>
          <a:p>
            <a:pPr>
              <a:lnSpc>
                <a:spcPct val="100000"/>
              </a:lnSpc>
              <a:spcBef>
                <a:spcPts val="400"/>
              </a:spcBef>
            </a:pPr>
            <a:r>
              <a:rPr lang="en-US" sz="1800" dirty="0"/>
              <a:t>Attenuator Work</a:t>
            </a:r>
          </a:p>
          <a:p>
            <a:pPr>
              <a:lnSpc>
                <a:spcPct val="100000"/>
              </a:lnSpc>
              <a:spcBef>
                <a:spcPts val="400"/>
              </a:spcBef>
            </a:pPr>
            <a:r>
              <a:rPr lang="en-US" sz="1800" dirty="0"/>
              <a:t>ATR Maintenance</a:t>
            </a:r>
          </a:p>
          <a:p>
            <a:pPr>
              <a:lnSpc>
                <a:spcPct val="100000"/>
              </a:lnSpc>
              <a:spcBef>
                <a:spcPts val="400"/>
              </a:spcBef>
            </a:pPr>
            <a:r>
              <a:rPr lang="en-US" sz="1800" dirty="0"/>
              <a:t>Barrier Wall Sweeping</a:t>
            </a:r>
          </a:p>
          <a:p>
            <a:pPr>
              <a:lnSpc>
                <a:spcPct val="100000"/>
              </a:lnSpc>
              <a:spcBef>
                <a:spcPts val="400"/>
              </a:spcBef>
            </a:pPr>
            <a:r>
              <a:rPr lang="en-US" sz="1800" dirty="0"/>
              <a:t>Barrier Wall Work</a:t>
            </a:r>
          </a:p>
          <a:p>
            <a:pPr>
              <a:lnSpc>
                <a:spcPct val="100000"/>
              </a:lnSpc>
              <a:spcBef>
                <a:spcPts val="400"/>
              </a:spcBef>
            </a:pPr>
            <a:r>
              <a:rPr lang="en-US" sz="1800" dirty="0"/>
              <a:t>Bridge Deck Sealing</a:t>
            </a:r>
          </a:p>
          <a:p>
            <a:pPr>
              <a:lnSpc>
                <a:spcPct val="100000"/>
              </a:lnSpc>
              <a:spcBef>
                <a:spcPts val="400"/>
              </a:spcBef>
            </a:pPr>
            <a:r>
              <a:rPr lang="en-US" sz="1800" dirty="0"/>
              <a:t>Bridge Inspections</a:t>
            </a:r>
          </a:p>
          <a:p>
            <a:pPr>
              <a:lnSpc>
                <a:spcPct val="100000"/>
              </a:lnSpc>
              <a:spcBef>
                <a:spcPts val="400"/>
              </a:spcBef>
            </a:pPr>
            <a:r>
              <a:rPr lang="en-US" sz="1800" dirty="0"/>
              <a:t>Bridge Repair</a:t>
            </a:r>
          </a:p>
          <a:p>
            <a:pPr>
              <a:lnSpc>
                <a:spcPct val="100000"/>
              </a:lnSpc>
              <a:spcBef>
                <a:spcPts val="400"/>
              </a:spcBef>
            </a:pPr>
            <a:r>
              <a:rPr lang="en-US" sz="1800" dirty="0"/>
              <a:t>Bridge Sweeping</a:t>
            </a:r>
          </a:p>
          <a:p>
            <a:pPr>
              <a:lnSpc>
                <a:spcPct val="100000"/>
              </a:lnSpc>
              <a:spcBef>
                <a:spcPts val="400"/>
              </a:spcBef>
            </a:pPr>
            <a:r>
              <a:rPr lang="en-US" sz="1800" dirty="0"/>
              <a:t>Bridge Washing</a:t>
            </a:r>
          </a:p>
          <a:p>
            <a:pPr>
              <a:lnSpc>
                <a:spcPct val="100000"/>
              </a:lnSpc>
              <a:spcBef>
                <a:spcPts val="400"/>
              </a:spcBef>
            </a:pPr>
            <a:r>
              <a:rPr lang="en-US" sz="1800" dirty="0"/>
              <a:t>Bridge Work</a:t>
            </a:r>
          </a:p>
          <a:p>
            <a:pPr>
              <a:lnSpc>
                <a:spcPct val="100000"/>
              </a:lnSpc>
              <a:spcBef>
                <a:spcPts val="400"/>
              </a:spcBef>
            </a:pPr>
            <a:r>
              <a:rPr lang="en-US" sz="1800" dirty="0"/>
              <a:t>Bump Grinding</a:t>
            </a:r>
          </a:p>
          <a:p>
            <a:pPr>
              <a:lnSpc>
                <a:spcPct val="100000"/>
              </a:lnSpc>
              <a:spcBef>
                <a:spcPts val="400"/>
              </a:spcBef>
            </a:pPr>
            <a:r>
              <a:rPr lang="en-US" sz="1800" dirty="0"/>
              <a:t>Cable Guard Work</a:t>
            </a:r>
          </a:p>
          <a:p>
            <a:pPr>
              <a:lnSpc>
                <a:spcPct val="100000"/>
              </a:lnSpc>
              <a:spcBef>
                <a:spcPts val="400"/>
              </a:spcBef>
            </a:pPr>
            <a:r>
              <a:rPr lang="en-US" sz="1800" dirty="0"/>
              <a:t>Clearing, Grubbing &amp; Tree Removal</a:t>
            </a:r>
          </a:p>
          <a:p>
            <a:pPr>
              <a:lnSpc>
                <a:spcPct val="100000"/>
              </a:lnSpc>
              <a:spcBef>
                <a:spcPts val="400"/>
              </a:spcBef>
            </a:pPr>
            <a:r>
              <a:rPr lang="en-US" sz="1800" dirty="0"/>
              <a:t>Crack Fill</a:t>
            </a:r>
          </a:p>
          <a:p>
            <a:pPr>
              <a:lnSpc>
                <a:spcPct val="100000"/>
              </a:lnSpc>
              <a:spcBef>
                <a:spcPts val="400"/>
              </a:spcBef>
            </a:pPr>
            <a:r>
              <a:rPr lang="en-US" sz="1800" dirty="0"/>
              <a:t>Crash/Spill Cleanup</a:t>
            </a:r>
          </a:p>
          <a:p>
            <a:pPr>
              <a:lnSpc>
                <a:spcPct val="100000"/>
              </a:lnSpc>
              <a:spcBef>
                <a:spcPts val="400"/>
              </a:spcBef>
            </a:pPr>
            <a:r>
              <a:rPr lang="en-US" sz="1800" dirty="0"/>
              <a:t>Culvert Work</a:t>
            </a:r>
          </a:p>
          <a:p>
            <a:pPr>
              <a:lnSpc>
                <a:spcPct val="100000"/>
              </a:lnSpc>
              <a:spcBef>
                <a:spcPts val="400"/>
              </a:spcBef>
            </a:pPr>
            <a:r>
              <a:rPr lang="en-US" sz="1800" dirty="0"/>
              <a:t>Curb Work</a:t>
            </a:r>
          </a:p>
          <a:p>
            <a:pPr>
              <a:lnSpc>
                <a:spcPct val="100000"/>
              </a:lnSpc>
              <a:spcBef>
                <a:spcPts val="400"/>
              </a:spcBef>
            </a:pPr>
            <a:r>
              <a:rPr lang="en-US" sz="1800" dirty="0"/>
              <a:t>Delayed Recovery</a:t>
            </a:r>
          </a:p>
          <a:p>
            <a:pPr>
              <a:lnSpc>
                <a:spcPct val="100000"/>
              </a:lnSpc>
              <a:spcBef>
                <a:spcPts val="400"/>
              </a:spcBef>
            </a:pPr>
            <a:r>
              <a:rPr lang="en-US" sz="1800" dirty="0"/>
              <a:t>Ditch Work</a:t>
            </a:r>
          </a:p>
          <a:p>
            <a:pPr>
              <a:lnSpc>
                <a:spcPct val="100000"/>
              </a:lnSpc>
              <a:spcBef>
                <a:spcPts val="400"/>
              </a:spcBef>
            </a:pPr>
            <a:r>
              <a:rPr lang="en-US" sz="1800" dirty="0"/>
              <a:t>Drainage Work</a:t>
            </a:r>
          </a:p>
          <a:p>
            <a:pPr>
              <a:lnSpc>
                <a:spcPct val="100000"/>
              </a:lnSpc>
              <a:spcBef>
                <a:spcPts val="400"/>
              </a:spcBef>
            </a:pPr>
            <a:r>
              <a:rPr lang="en-US" sz="1800" dirty="0"/>
              <a:t>Drift Control Establishment Activities</a:t>
            </a:r>
          </a:p>
          <a:p>
            <a:pPr>
              <a:lnSpc>
                <a:spcPct val="100000"/>
              </a:lnSpc>
              <a:spcBef>
                <a:spcPts val="400"/>
              </a:spcBef>
            </a:pPr>
            <a:r>
              <a:rPr lang="en-US" sz="1800" dirty="0"/>
              <a:t>Fence Work</a:t>
            </a:r>
          </a:p>
          <a:p>
            <a:pPr>
              <a:lnSpc>
                <a:spcPct val="100000"/>
              </a:lnSpc>
              <a:spcBef>
                <a:spcPts val="400"/>
              </a:spcBef>
            </a:pPr>
            <a:r>
              <a:rPr lang="en-US" sz="1800" dirty="0"/>
              <a:t>Guard Rail Work</a:t>
            </a:r>
          </a:p>
          <a:p>
            <a:pPr>
              <a:lnSpc>
                <a:spcPct val="100000"/>
              </a:lnSpc>
              <a:spcBef>
                <a:spcPts val="400"/>
              </a:spcBef>
            </a:pPr>
            <a:r>
              <a:rPr lang="en-US" sz="1800" dirty="0"/>
              <a:t>Hazmat</a:t>
            </a:r>
          </a:p>
          <a:p>
            <a:pPr>
              <a:lnSpc>
                <a:spcPct val="100000"/>
              </a:lnSpc>
              <a:spcBef>
                <a:spcPts val="400"/>
              </a:spcBef>
            </a:pPr>
            <a:r>
              <a:rPr lang="en-US" sz="1800" dirty="0"/>
              <a:t>ITS Work</a:t>
            </a:r>
          </a:p>
          <a:p>
            <a:pPr>
              <a:lnSpc>
                <a:spcPct val="100000"/>
              </a:lnSpc>
              <a:spcBef>
                <a:spcPts val="400"/>
              </a:spcBef>
            </a:pPr>
            <a:r>
              <a:rPr lang="en-US" sz="1800" dirty="0"/>
              <a:t>Inlet Work</a:t>
            </a:r>
          </a:p>
          <a:p>
            <a:pPr>
              <a:lnSpc>
                <a:spcPct val="100000"/>
              </a:lnSpc>
              <a:spcBef>
                <a:spcPts val="400"/>
              </a:spcBef>
            </a:pPr>
            <a:r>
              <a:rPr lang="en-US" sz="1800" dirty="0"/>
              <a:t>Install Footings for Type 1 Sign</a:t>
            </a:r>
          </a:p>
          <a:p>
            <a:pPr>
              <a:lnSpc>
                <a:spcPct val="100000"/>
              </a:lnSpc>
              <a:spcBef>
                <a:spcPts val="400"/>
              </a:spcBef>
            </a:pPr>
            <a:r>
              <a:rPr lang="en-US" sz="1800" dirty="0"/>
              <a:t>Joint Work</a:t>
            </a:r>
          </a:p>
          <a:p>
            <a:pPr>
              <a:lnSpc>
                <a:spcPct val="100000"/>
              </a:lnSpc>
              <a:spcBef>
                <a:spcPts val="400"/>
              </a:spcBef>
            </a:pPr>
            <a:r>
              <a:rPr lang="en-US" sz="1800" dirty="0"/>
              <a:t>Lighting Work</a:t>
            </a:r>
          </a:p>
          <a:p>
            <a:pPr>
              <a:lnSpc>
                <a:spcPct val="100000"/>
              </a:lnSpc>
              <a:spcBef>
                <a:spcPts val="400"/>
              </a:spcBef>
            </a:pPr>
            <a:r>
              <a:rPr lang="en-US" sz="1800" dirty="0"/>
              <a:t>Merrimac Ferry Maintenance</a:t>
            </a:r>
          </a:p>
          <a:p>
            <a:pPr>
              <a:lnSpc>
                <a:spcPct val="100000"/>
              </a:lnSpc>
              <a:spcBef>
                <a:spcPts val="400"/>
              </a:spcBef>
            </a:pPr>
            <a:r>
              <a:rPr lang="en-US" sz="1800" dirty="0"/>
              <a:t>Milling</a:t>
            </a:r>
          </a:p>
          <a:p>
            <a:pPr>
              <a:lnSpc>
                <a:spcPct val="100000"/>
              </a:lnSpc>
              <a:spcBef>
                <a:spcPts val="400"/>
              </a:spcBef>
            </a:pPr>
            <a:r>
              <a:rPr lang="en-US" sz="1800" dirty="0"/>
              <a:t>Mowing</a:t>
            </a:r>
          </a:p>
          <a:p>
            <a:pPr>
              <a:lnSpc>
                <a:spcPct val="100000"/>
              </a:lnSpc>
              <a:spcBef>
                <a:spcPts val="400"/>
              </a:spcBef>
            </a:pPr>
            <a:r>
              <a:rPr lang="en-US" sz="1800" dirty="0"/>
              <a:t>Paint Testing</a:t>
            </a:r>
          </a:p>
          <a:p>
            <a:pPr>
              <a:lnSpc>
                <a:spcPct val="100000"/>
              </a:lnSpc>
              <a:spcBef>
                <a:spcPts val="400"/>
              </a:spcBef>
            </a:pPr>
            <a:r>
              <a:rPr lang="en-US" sz="1800" dirty="0"/>
              <a:t>Patching Work</a:t>
            </a:r>
          </a:p>
          <a:p>
            <a:pPr>
              <a:lnSpc>
                <a:spcPct val="100000"/>
              </a:lnSpc>
              <a:spcBef>
                <a:spcPts val="400"/>
              </a:spcBef>
            </a:pPr>
            <a:r>
              <a:rPr lang="en-US" sz="1800" dirty="0"/>
              <a:t>Pavement Coring</a:t>
            </a:r>
          </a:p>
          <a:p>
            <a:pPr>
              <a:lnSpc>
                <a:spcPct val="100000"/>
              </a:lnSpc>
              <a:spcBef>
                <a:spcPts val="400"/>
              </a:spcBef>
            </a:pPr>
            <a:r>
              <a:rPr lang="en-US" sz="1800" dirty="0"/>
              <a:t>Pavement Markings</a:t>
            </a:r>
          </a:p>
          <a:p>
            <a:pPr>
              <a:lnSpc>
                <a:spcPct val="100000"/>
              </a:lnSpc>
              <a:spcBef>
                <a:spcPts val="400"/>
              </a:spcBef>
            </a:pPr>
            <a:r>
              <a:rPr lang="en-US" sz="1800" dirty="0"/>
              <a:t>Pavement Repair </a:t>
            </a:r>
            <a:br>
              <a:rPr lang="en-US" sz="1800" dirty="0"/>
            </a:br>
            <a:r>
              <a:rPr lang="en-US" sz="1800" dirty="0"/>
              <a:t>     (Concrete or Asphalt)</a:t>
            </a:r>
          </a:p>
          <a:p>
            <a:pPr>
              <a:lnSpc>
                <a:spcPct val="100000"/>
              </a:lnSpc>
              <a:spcBef>
                <a:spcPts val="400"/>
              </a:spcBef>
            </a:pPr>
            <a:r>
              <a:rPr lang="en-US" sz="1800" dirty="0"/>
              <a:t>Paving</a:t>
            </a:r>
          </a:p>
          <a:p>
            <a:pPr>
              <a:lnSpc>
                <a:spcPct val="100000"/>
              </a:lnSpc>
              <a:spcBef>
                <a:spcPts val="400"/>
              </a:spcBef>
            </a:pPr>
            <a:r>
              <a:rPr lang="en-US" sz="1800" dirty="0"/>
              <a:t>Poly/Mud Jacking</a:t>
            </a:r>
          </a:p>
          <a:p>
            <a:pPr>
              <a:lnSpc>
                <a:spcPct val="100000"/>
              </a:lnSpc>
              <a:spcBef>
                <a:spcPts val="400"/>
              </a:spcBef>
            </a:pPr>
            <a:r>
              <a:rPr lang="en-US" sz="1800" dirty="0"/>
              <a:t>Prescribed Burn</a:t>
            </a:r>
          </a:p>
          <a:p>
            <a:pPr>
              <a:lnSpc>
                <a:spcPct val="100000"/>
              </a:lnSpc>
              <a:spcBef>
                <a:spcPts val="400"/>
              </a:spcBef>
            </a:pPr>
            <a:r>
              <a:rPr lang="en-US" sz="1800" dirty="0"/>
              <a:t>Railroad Work</a:t>
            </a:r>
          </a:p>
          <a:p>
            <a:pPr>
              <a:lnSpc>
                <a:spcPct val="100000"/>
              </a:lnSpc>
              <a:spcBef>
                <a:spcPts val="400"/>
              </a:spcBef>
            </a:pPr>
            <a:r>
              <a:rPr lang="en-US" sz="1800" dirty="0"/>
              <a:t>Ramp Gate/Ramp Meter Work</a:t>
            </a:r>
          </a:p>
          <a:p>
            <a:pPr>
              <a:lnSpc>
                <a:spcPct val="100000"/>
              </a:lnSpc>
              <a:spcBef>
                <a:spcPts val="400"/>
              </a:spcBef>
            </a:pPr>
            <a:r>
              <a:rPr lang="en-US" sz="1800" dirty="0"/>
              <a:t>Retaining Wall Repair</a:t>
            </a:r>
          </a:p>
          <a:p>
            <a:pPr>
              <a:lnSpc>
                <a:spcPct val="100000"/>
              </a:lnSpc>
              <a:spcBef>
                <a:spcPts val="400"/>
              </a:spcBef>
            </a:pPr>
            <a:r>
              <a:rPr lang="en-US" sz="1800" dirty="0"/>
              <a:t>Shoulder Work</a:t>
            </a:r>
          </a:p>
          <a:p>
            <a:pPr>
              <a:lnSpc>
                <a:spcPct val="100000"/>
              </a:lnSpc>
              <a:spcBef>
                <a:spcPts val="400"/>
              </a:spcBef>
            </a:pPr>
            <a:r>
              <a:rPr lang="en-US" sz="1800" dirty="0"/>
              <a:t>Sign/Sign Bridge Inspection</a:t>
            </a:r>
          </a:p>
          <a:p>
            <a:pPr>
              <a:lnSpc>
                <a:spcPct val="100000"/>
              </a:lnSpc>
              <a:spcBef>
                <a:spcPts val="400"/>
              </a:spcBef>
            </a:pPr>
            <a:r>
              <a:rPr lang="en-US" sz="1800" dirty="0"/>
              <a:t>Sign Installation</a:t>
            </a:r>
          </a:p>
          <a:p>
            <a:pPr>
              <a:lnSpc>
                <a:spcPct val="100000"/>
              </a:lnSpc>
              <a:spcBef>
                <a:spcPts val="400"/>
              </a:spcBef>
            </a:pPr>
            <a:r>
              <a:rPr lang="en-US" sz="1800" dirty="0"/>
              <a:t>Sign Removal</a:t>
            </a:r>
          </a:p>
          <a:p>
            <a:pPr>
              <a:lnSpc>
                <a:spcPct val="100000"/>
              </a:lnSpc>
              <a:spcBef>
                <a:spcPts val="400"/>
              </a:spcBef>
            </a:pPr>
            <a:r>
              <a:rPr lang="en-US" sz="1800" dirty="0"/>
              <a:t>SIS Logo Installation</a:t>
            </a:r>
          </a:p>
          <a:p>
            <a:pPr>
              <a:lnSpc>
                <a:spcPct val="100000"/>
              </a:lnSpc>
              <a:spcBef>
                <a:spcPts val="400"/>
              </a:spcBef>
            </a:pPr>
            <a:r>
              <a:rPr lang="en-US" sz="1800" dirty="0"/>
              <a:t>SIS Logo Removal</a:t>
            </a:r>
          </a:p>
          <a:p>
            <a:pPr>
              <a:lnSpc>
                <a:spcPct val="100000"/>
              </a:lnSpc>
              <a:spcBef>
                <a:spcPts val="400"/>
              </a:spcBef>
            </a:pPr>
            <a:r>
              <a:rPr lang="en-US" sz="1800" dirty="0"/>
              <a:t>Snow Removal</a:t>
            </a:r>
          </a:p>
          <a:p>
            <a:pPr>
              <a:lnSpc>
                <a:spcPct val="100000"/>
              </a:lnSpc>
              <a:spcBef>
                <a:spcPts val="400"/>
              </a:spcBef>
            </a:pPr>
            <a:r>
              <a:rPr lang="en-US" sz="1800" dirty="0"/>
              <a:t>Soil Boring</a:t>
            </a:r>
          </a:p>
          <a:p>
            <a:pPr>
              <a:lnSpc>
                <a:spcPct val="100000"/>
              </a:lnSpc>
              <a:spcBef>
                <a:spcPts val="400"/>
              </a:spcBef>
            </a:pPr>
            <a:r>
              <a:rPr lang="en-US" sz="1800" dirty="0"/>
              <a:t>Sound Wall Repair</a:t>
            </a:r>
          </a:p>
          <a:p>
            <a:pPr>
              <a:lnSpc>
                <a:spcPct val="100000"/>
              </a:lnSpc>
              <a:spcBef>
                <a:spcPts val="400"/>
              </a:spcBef>
            </a:pPr>
            <a:r>
              <a:rPr lang="en-US" sz="1800" dirty="0"/>
              <a:t>Surveying</a:t>
            </a:r>
          </a:p>
          <a:p>
            <a:pPr>
              <a:lnSpc>
                <a:spcPct val="100000"/>
              </a:lnSpc>
              <a:spcBef>
                <a:spcPts val="400"/>
              </a:spcBef>
            </a:pPr>
            <a:r>
              <a:rPr lang="en-US" sz="1800" dirty="0"/>
              <a:t>Sweeping</a:t>
            </a:r>
          </a:p>
          <a:p>
            <a:pPr>
              <a:lnSpc>
                <a:spcPct val="100000"/>
              </a:lnSpc>
              <a:spcBef>
                <a:spcPts val="400"/>
              </a:spcBef>
            </a:pPr>
            <a:r>
              <a:rPr lang="en-US" sz="1800" dirty="0"/>
              <a:t>Traffic Signal Work</a:t>
            </a:r>
          </a:p>
          <a:p>
            <a:pPr>
              <a:lnSpc>
                <a:spcPct val="100000"/>
              </a:lnSpc>
              <a:spcBef>
                <a:spcPts val="400"/>
              </a:spcBef>
            </a:pPr>
            <a:r>
              <a:rPr lang="en-US" sz="1800" dirty="0"/>
              <a:t>Washing (Tunnels, Bridge Decks)</a:t>
            </a:r>
          </a:p>
          <a:p>
            <a:pPr>
              <a:lnSpc>
                <a:spcPct val="100000"/>
              </a:lnSpc>
              <a:spcBef>
                <a:spcPts val="400"/>
              </a:spcBef>
            </a:pPr>
            <a:r>
              <a:rPr lang="en-US" sz="1800" dirty="0"/>
              <a:t>Water Main Work</a:t>
            </a:r>
          </a:p>
          <a:p>
            <a:pPr>
              <a:lnSpc>
                <a:spcPct val="100000"/>
              </a:lnSpc>
              <a:spcBef>
                <a:spcPts val="400"/>
              </a:spcBef>
            </a:pPr>
            <a:r>
              <a:rPr lang="en-US" sz="1800" dirty="0"/>
              <a:t>Other</a:t>
            </a:r>
          </a:p>
        </p:txBody>
      </p:sp>
      <p:pic>
        <p:nvPicPr>
          <p:cNvPr id="3" name="Recorded Sound">
            <a:hlinkClick r:id="" action="ppaction://media"/>
            <a:extLst>
              <a:ext uri="{FF2B5EF4-FFF2-40B4-BE49-F238E27FC236}">
                <a16:creationId xmlns:a16="http://schemas.microsoft.com/office/drawing/2014/main" id="{607D250E-2C44-44C4-A280-8FCDA192E8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5918" y="274637"/>
            <a:ext cx="487363" cy="487363"/>
          </a:xfrm>
          <a:prstGeom prst="rect">
            <a:avLst/>
          </a:prstGeom>
        </p:spPr>
      </p:pic>
    </p:spTree>
    <p:extLst>
      <p:ext uri="{BB962C8B-B14F-4D97-AF65-F5344CB8AC3E}">
        <p14:creationId xmlns:p14="http://schemas.microsoft.com/office/powerpoint/2010/main" val="2333823138"/>
      </p:ext>
    </p:extLst>
  </p:cSld>
  <p:clrMapOvr>
    <a:masterClrMapping/>
  </p:clrMapOvr>
  <mc:AlternateContent xmlns:mc="http://schemas.openxmlformats.org/markup-compatibility/2006">
    <mc:Choice xmlns:p14="http://schemas.microsoft.com/office/powerpoint/2010/main" Requires="p14">
      <p:transition spd="med" p14:dur="700" advClick="0" advTm="26000">
        <p:fade/>
      </p:transition>
    </mc:Choice>
    <mc:Fallback>
      <p:transition spd="med" advClick="0" advTm="2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5698" fill="hold"/>
                                        <p:tgtEl>
                                          <p:spTgt spid="3"/>
                                        </p:tgtEl>
                                      </p:cBhvr>
                                    </p:cmd>
                                  </p:childTnLst>
                                </p:cTn>
                              </p:par>
                              <p:par>
                                <p:cTn id="7" presetID="10" presetClass="entr" presetSubtype="0" fill="hold" grpId="0" nodeType="withEffect">
                                  <p:stCondLst>
                                    <p:cond delay="0"/>
                                  </p:stCondLst>
                                  <p:iterate type="wd">
                                    <p:tmPct val="10000"/>
                                  </p:iterate>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4" grpId="0" uiExpan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994" y="203947"/>
            <a:ext cx="10972800" cy="952552"/>
          </a:xfrm>
        </p:spPr>
        <p:txBody>
          <a:bodyPr/>
          <a:lstStyle/>
          <a:p>
            <a:pPr>
              <a:lnSpc>
                <a:spcPts val="4800"/>
              </a:lnSpc>
            </a:pPr>
            <a:r>
              <a:rPr lang="en-US" sz="4800" u="sng" dirty="0"/>
              <a:t>Permit</a:t>
            </a:r>
            <a:r>
              <a:rPr lang="en-US" sz="4800" dirty="0"/>
              <a:t> Project Closure</a:t>
            </a:r>
          </a:p>
        </p:txBody>
      </p:sp>
      <p:sp>
        <p:nvSpPr>
          <p:cNvPr id="6" name="Content Placeholder 3">
            <a:extLst>
              <a:ext uri="{FF2B5EF4-FFF2-40B4-BE49-F238E27FC236}">
                <a16:creationId xmlns:a16="http://schemas.microsoft.com/office/drawing/2014/main" id="{6E386A7A-94FA-46CF-9672-B9BA9F6E8CE1}"/>
              </a:ext>
            </a:extLst>
          </p:cNvPr>
          <p:cNvSpPr txBox="1">
            <a:spLocks/>
          </p:cNvSpPr>
          <p:nvPr/>
        </p:nvSpPr>
        <p:spPr>
          <a:xfrm>
            <a:off x="1113102" y="1676401"/>
            <a:ext cx="10647098" cy="38619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baseline="0">
                <a:solidFill>
                  <a:srgbClr val="00416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800" kern="1200" baseline="0">
                <a:solidFill>
                  <a:srgbClr val="802F2D"/>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00416A"/>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2200" kern="1200" baseline="0">
                <a:solidFill>
                  <a:srgbClr val="802F2D"/>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Do you have a </a:t>
            </a:r>
            <a:r>
              <a:rPr lang="en-US" b="1" dirty="0"/>
              <a:t>permit number </a:t>
            </a:r>
            <a:r>
              <a:rPr lang="en-US" dirty="0"/>
              <a:t>for this work?</a:t>
            </a:r>
          </a:p>
          <a:p>
            <a:pPr lvl="1">
              <a:buFont typeface="Wingdings" panose="05000000000000000000" pitchFamily="2" charset="2"/>
              <a:buChar char="q"/>
            </a:pPr>
            <a:r>
              <a:rPr lang="en-US" b="1" dirty="0"/>
              <a:t>YES</a:t>
            </a:r>
            <a:r>
              <a:rPr lang="en-US" dirty="0"/>
              <a:t>: Go to the Request Tab and start entering the closure.</a:t>
            </a:r>
          </a:p>
          <a:p>
            <a:pPr lvl="1">
              <a:buFont typeface="Wingdings" panose="05000000000000000000" pitchFamily="2" charset="2"/>
              <a:buChar char="q"/>
            </a:pPr>
            <a:r>
              <a:rPr lang="en-US" b="1" dirty="0"/>
              <a:t>NO</a:t>
            </a:r>
            <a:r>
              <a:rPr lang="en-US" dirty="0"/>
              <a:t>: Determine what type of project this is.</a:t>
            </a:r>
            <a:br>
              <a:rPr lang="en-US" dirty="0"/>
            </a:br>
            <a:r>
              <a:rPr lang="en-US" dirty="0"/>
              <a:t>         If it is a construction or maintenance project, enter as one of those.</a:t>
            </a:r>
          </a:p>
        </p:txBody>
      </p:sp>
      <p:pic>
        <p:nvPicPr>
          <p:cNvPr id="3" name="Recorded Sound">
            <a:hlinkClick r:id="" action="ppaction://media"/>
            <a:extLst>
              <a:ext uri="{FF2B5EF4-FFF2-40B4-BE49-F238E27FC236}">
                <a16:creationId xmlns:a16="http://schemas.microsoft.com/office/drawing/2014/main" id="{3C543FED-7C6D-469F-98DC-C04309F1BA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768" y="203947"/>
            <a:ext cx="487363" cy="487363"/>
          </a:xfrm>
          <a:prstGeom prst="rect">
            <a:avLst/>
          </a:prstGeom>
        </p:spPr>
      </p:pic>
    </p:spTree>
    <p:extLst>
      <p:ext uri="{BB962C8B-B14F-4D97-AF65-F5344CB8AC3E}">
        <p14:creationId xmlns:p14="http://schemas.microsoft.com/office/powerpoint/2010/main" val="381865181"/>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15985" fill="hold"/>
                                        <p:tgtEl>
                                          <p:spTgt spid="3"/>
                                        </p:tgtEl>
                                      </p:cBhvr>
                                    </p:cmd>
                                  </p:childTnLst>
                                </p:cTn>
                              </p:par>
                              <p:par>
                                <p:cTn id="7" presetID="22" presetClass="entr" presetSubtype="1" fill="hold" grpId="0" nodeType="withEffect">
                                  <p:stCondLst>
                                    <p:cond delay="1000"/>
                                  </p:stCondLst>
                                  <p:childTnLst>
                                    <p:set>
                                      <p:cBhvr>
                                        <p:cTn id="8" dur="1" fill="hold">
                                          <p:stCondLst>
                                            <p:cond delay="0"/>
                                          </p:stCondLst>
                                        </p:cTn>
                                        <p:tgtEl>
                                          <p:spTgt spid="6"/>
                                        </p:tgtEl>
                                        <p:attrNameLst>
                                          <p:attrName>style.visibility</p:attrName>
                                        </p:attrNameLst>
                                      </p:cBhvr>
                                      <p:to>
                                        <p:strVal val="visible"/>
                                      </p:to>
                                    </p:set>
                                    <p:animEffect transition="in" filter="wipe(up)">
                                      <p:cBhvr>
                                        <p:cTn id="9"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6" grpId="0" uiExpand="1" bldLvl="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7080" y="756215"/>
            <a:ext cx="12123542" cy="983077"/>
          </a:xfrm>
        </p:spPr>
        <p:txBody>
          <a:bodyPr/>
          <a:lstStyle/>
          <a:p>
            <a:pPr>
              <a:lnSpc>
                <a:spcPts val="4800"/>
              </a:lnSpc>
            </a:pPr>
            <a:r>
              <a:rPr lang="en-US" sz="4800" dirty="0"/>
              <a:t>Requesting a </a:t>
            </a:r>
            <a:r>
              <a:rPr lang="en-US" sz="4800" u="sng" dirty="0"/>
              <a:t>Permit</a:t>
            </a:r>
            <a:r>
              <a:rPr lang="en-US" sz="4800" dirty="0"/>
              <a:t> Closure</a:t>
            </a:r>
          </a:p>
        </p:txBody>
      </p:sp>
      <p:sp>
        <p:nvSpPr>
          <p:cNvPr id="4" name="Content Placeholder 3"/>
          <p:cNvSpPr>
            <a:spLocks noGrp="1"/>
          </p:cNvSpPr>
          <p:nvPr>
            <p:ph idx="13"/>
          </p:nvPr>
        </p:nvSpPr>
        <p:spPr>
          <a:xfrm>
            <a:off x="579864" y="1938920"/>
            <a:ext cx="5965902" cy="1863108"/>
          </a:xfrm>
        </p:spPr>
        <p:txBody>
          <a:bodyPr/>
          <a:lstStyle/>
          <a:p>
            <a:pPr marL="288925" indent="-285750">
              <a:buFont typeface="+mj-lt"/>
              <a:buAutoNum type="arabicPeriod"/>
            </a:pPr>
            <a:r>
              <a:rPr lang="en-US" sz="2800" dirty="0"/>
              <a:t>Go to Request Tab</a:t>
            </a:r>
          </a:p>
          <a:p>
            <a:pPr marL="288925" indent="-285750">
              <a:buFont typeface="+mj-lt"/>
              <a:buAutoNum type="arabicPeriod"/>
            </a:pPr>
            <a:r>
              <a:rPr lang="en-US" sz="2800" dirty="0"/>
              <a:t>Select Region &amp; Closure Type</a:t>
            </a:r>
          </a:p>
          <a:p>
            <a:pPr marL="288925" indent="-285750">
              <a:buFont typeface="+mj-lt"/>
              <a:buAutoNum type="arabicPeriod"/>
            </a:pPr>
            <a:r>
              <a:rPr lang="en-US" sz="2800" dirty="0"/>
              <a:t>Select Permit Number &amp; Type</a:t>
            </a:r>
          </a:p>
        </p:txBody>
      </p:sp>
      <p:pic>
        <p:nvPicPr>
          <p:cNvPr id="18" name="Picture 17">
            <a:extLst>
              <a:ext uri="{FF2B5EF4-FFF2-40B4-BE49-F238E27FC236}">
                <a16:creationId xmlns:a16="http://schemas.microsoft.com/office/drawing/2014/main" id="{74F84520-71E4-4743-B890-3D9DB2DE5F9B}"/>
              </a:ext>
            </a:extLst>
          </p:cNvPr>
          <p:cNvPicPr>
            <a:picLocks noChangeAspect="1"/>
          </p:cNvPicPr>
          <p:nvPr/>
        </p:nvPicPr>
        <p:blipFill>
          <a:blip r:embed="rId5"/>
          <a:stretch>
            <a:fillRect/>
          </a:stretch>
        </p:blipFill>
        <p:spPr>
          <a:xfrm>
            <a:off x="0" y="22809"/>
            <a:ext cx="12089227" cy="797443"/>
          </a:xfrm>
          <a:prstGeom prst="rect">
            <a:avLst/>
          </a:prstGeom>
          <a:ln>
            <a:solidFill>
              <a:schemeClr val="tx1"/>
            </a:solidFill>
          </a:ln>
        </p:spPr>
      </p:pic>
      <p:pic>
        <p:nvPicPr>
          <p:cNvPr id="6" name="Picture 5">
            <a:extLst>
              <a:ext uri="{FF2B5EF4-FFF2-40B4-BE49-F238E27FC236}">
                <a16:creationId xmlns:a16="http://schemas.microsoft.com/office/drawing/2014/main" id="{AE6E2296-864B-49FE-9ED2-C1C4E5BC27A7}"/>
              </a:ext>
            </a:extLst>
          </p:cNvPr>
          <p:cNvPicPr>
            <a:picLocks noChangeAspect="1"/>
          </p:cNvPicPr>
          <p:nvPr/>
        </p:nvPicPr>
        <p:blipFill>
          <a:blip r:embed="rId6"/>
          <a:stretch>
            <a:fillRect/>
          </a:stretch>
        </p:blipFill>
        <p:spPr>
          <a:xfrm>
            <a:off x="4822053" y="3574667"/>
            <a:ext cx="6846290" cy="2527118"/>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E1CB3829-282F-4023-B3F5-F6F8C3479203}"/>
              </a:ext>
            </a:extLst>
          </p:cNvPr>
          <p:cNvPicPr>
            <a:picLocks noChangeAspect="1"/>
          </p:cNvPicPr>
          <p:nvPr/>
        </p:nvPicPr>
        <p:blipFill rotWithShape="1">
          <a:blip r:embed="rId7"/>
          <a:srcRect l="6403" t="32089" r="47590" b="29452"/>
          <a:stretch/>
        </p:blipFill>
        <p:spPr>
          <a:xfrm>
            <a:off x="560618" y="3950600"/>
            <a:ext cx="3694880" cy="1737360"/>
          </a:xfrm>
          <a:prstGeom prst="rect">
            <a:avLst/>
          </a:prstGeom>
          <a:ln>
            <a:solidFill>
              <a:schemeClr val="tx1"/>
            </a:solidFill>
          </a:ln>
        </p:spPr>
      </p:pic>
      <p:cxnSp>
        <p:nvCxnSpPr>
          <p:cNvPr id="5" name="Straight Arrow Connector 4">
            <a:extLst>
              <a:ext uri="{FF2B5EF4-FFF2-40B4-BE49-F238E27FC236}">
                <a16:creationId xmlns:a16="http://schemas.microsoft.com/office/drawing/2014/main" id="{9C5D3BAD-3EEA-4519-A0EC-D440A4157302}"/>
              </a:ext>
            </a:extLst>
          </p:cNvPr>
          <p:cNvCxnSpPr>
            <a:cxnSpLocks/>
          </p:cNvCxnSpPr>
          <p:nvPr/>
        </p:nvCxnSpPr>
        <p:spPr>
          <a:xfrm flipV="1">
            <a:off x="2408058" y="394730"/>
            <a:ext cx="1373835" cy="157192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58CABFE-A797-40AD-892C-D15BCBE07084}"/>
              </a:ext>
            </a:extLst>
          </p:cNvPr>
          <p:cNvCxnSpPr>
            <a:cxnSpLocks/>
          </p:cNvCxnSpPr>
          <p:nvPr/>
        </p:nvCxnSpPr>
        <p:spPr>
          <a:xfrm>
            <a:off x="4927600" y="2698044"/>
            <a:ext cx="11684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840E946-367D-4410-BABC-7D237336EDE7}"/>
              </a:ext>
            </a:extLst>
          </p:cNvPr>
          <p:cNvCxnSpPr/>
          <p:nvPr/>
        </p:nvCxnSpPr>
        <p:spPr>
          <a:xfrm>
            <a:off x="2878667" y="3510844"/>
            <a:ext cx="0" cy="99342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18FAB978-3EED-45E0-8F89-7935D6E08D12}"/>
              </a:ext>
            </a:extLst>
          </p:cNvPr>
          <p:cNvSpPr/>
          <p:nvPr/>
        </p:nvSpPr>
        <p:spPr>
          <a:xfrm>
            <a:off x="3663616" y="23377"/>
            <a:ext cx="794084" cy="37135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5F34AC43-7F66-43E3-B57C-7F9BFFD8413D}"/>
              </a:ext>
            </a:extLst>
          </p:cNvPr>
          <p:cNvCxnSpPr>
            <a:cxnSpLocks/>
          </p:cNvCxnSpPr>
          <p:nvPr/>
        </p:nvCxnSpPr>
        <p:spPr>
          <a:xfrm>
            <a:off x="2878667" y="3510844"/>
            <a:ext cx="3217333" cy="49671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Recorded Sound">
            <a:hlinkClick r:id="" action="ppaction://media"/>
            <a:extLst>
              <a:ext uri="{FF2B5EF4-FFF2-40B4-BE49-F238E27FC236}">
                <a16:creationId xmlns:a16="http://schemas.microsoft.com/office/drawing/2014/main" id="{3E82D884-3D59-4A32-BDED-A15384BB65B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3118" y="968824"/>
            <a:ext cx="487363" cy="487363"/>
          </a:xfrm>
          <a:prstGeom prst="rect">
            <a:avLst/>
          </a:prstGeom>
        </p:spPr>
      </p:pic>
      <p:pic>
        <p:nvPicPr>
          <p:cNvPr id="13" name="Picture 12">
            <a:extLst>
              <a:ext uri="{FF2B5EF4-FFF2-40B4-BE49-F238E27FC236}">
                <a16:creationId xmlns:a16="http://schemas.microsoft.com/office/drawing/2014/main" id="{DCC4D297-03FB-4E40-856A-182703A8A569}"/>
              </a:ext>
            </a:extLst>
          </p:cNvPr>
          <p:cNvPicPr>
            <a:picLocks noChangeAspect="1"/>
          </p:cNvPicPr>
          <p:nvPr/>
        </p:nvPicPr>
        <p:blipFill>
          <a:blip r:embed="rId9"/>
          <a:stretch>
            <a:fillRect/>
          </a:stretch>
        </p:blipFill>
        <p:spPr>
          <a:xfrm>
            <a:off x="6231623" y="1780175"/>
            <a:ext cx="3407874" cy="1645920"/>
          </a:xfrm>
          <a:prstGeom prst="rect">
            <a:avLst/>
          </a:prstGeom>
        </p:spPr>
      </p:pic>
    </p:spTree>
    <p:extLst>
      <p:ext uri="{BB962C8B-B14F-4D97-AF65-F5344CB8AC3E}">
        <p14:creationId xmlns:p14="http://schemas.microsoft.com/office/powerpoint/2010/main" val="805297838"/>
      </p:ext>
    </p:extLst>
  </p:cSld>
  <p:clrMapOvr>
    <a:masterClrMapping/>
  </p:clrMapOvr>
  <mc:AlternateContent xmlns:mc="http://schemas.openxmlformats.org/markup-compatibility/2006" xmlns:p14="http://schemas.microsoft.com/office/powerpoint/2010/main">
    <mc:Choice Requires="p14">
      <p:transition spd="med" p14:dur="700" advClick="0" advTm="30000">
        <p:fade/>
      </p:transition>
    </mc:Choice>
    <mc:Fallback xmlns="">
      <p:transition spd="med"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26411" fill="hold"/>
                                        <p:tgtEl>
                                          <p:spTgt spid="3"/>
                                        </p:tgtEl>
                                      </p:cBhvr>
                                    </p:cmd>
                                  </p:childTnLst>
                                </p:cTn>
                              </p:par>
                              <p:par>
                                <p:cTn id="7" presetID="22" presetClass="entr" presetSubtype="1"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Effect transition="in" filter="wipe(up)">
                                      <p:cBhvr>
                                        <p:cTn id="9" dur="3000"/>
                                        <p:tgtEl>
                                          <p:spTgt spid="4"/>
                                        </p:tgtEl>
                                      </p:cBhvr>
                                    </p:animEffect>
                                  </p:childTnLst>
                                </p:cTn>
                              </p:par>
                              <p:par>
                                <p:cTn id="10" presetID="1" presetClass="entr" presetSubtype="0" fill="hold" grpId="0" nodeType="withEffect">
                                  <p:stCondLst>
                                    <p:cond delay="410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ntr" presetSubtype="0" fill="hold" nodeType="withEffect">
                                  <p:stCondLst>
                                    <p:cond delay="470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nodeType="withEffect">
                                  <p:stCondLst>
                                    <p:cond delay="7400"/>
                                  </p:stCondLst>
                                  <p:childTnLst>
                                    <p:set>
                                      <p:cBhvr>
                                        <p:cTn id="15" dur="1" fill="hold">
                                          <p:stCondLst>
                                            <p:cond delay="0"/>
                                          </p:stCondLst>
                                        </p:cTn>
                                        <p:tgtEl>
                                          <p:spTgt spid="9"/>
                                        </p:tgtEl>
                                        <p:attrNameLst>
                                          <p:attrName>style.visibility</p:attrName>
                                        </p:attrNameLst>
                                      </p:cBhvr>
                                      <p:to>
                                        <p:strVal val="visible"/>
                                      </p:to>
                                    </p:set>
                                  </p:childTnLst>
                                </p:cTn>
                              </p:par>
                              <p:par>
                                <p:cTn id="16" presetID="22" presetClass="entr" presetSubtype="1" fill="hold" nodeType="withEffect">
                                  <p:stCondLst>
                                    <p:cond delay="800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2000"/>
                                        <p:tgtEl>
                                          <p:spTgt spid="7"/>
                                        </p:tgtEl>
                                      </p:cBhvr>
                                    </p:animEffect>
                                  </p:childTnLst>
                                </p:cTn>
                              </p:par>
                              <p:par>
                                <p:cTn id="19" presetID="22" presetClass="entr" presetSubtype="1" fill="hold" nodeType="withEffect">
                                  <p:stCondLst>
                                    <p:cond delay="800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2000"/>
                                        <p:tgtEl>
                                          <p:spTgt spid="6"/>
                                        </p:tgtEl>
                                      </p:cBhvr>
                                    </p:animEffect>
                                  </p:childTnLst>
                                </p:cTn>
                              </p:par>
                              <p:par>
                                <p:cTn id="22" presetID="1" presetClass="entr" presetSubtype="0" fill="hold" nodeType="withEffect">
                                  <p:stCondLst>
                                    <p:cond delay="10000"/>
                                  </p:stCondLst>
                                  <p:childTnLst>
                                    <p:set>
                                      <p:cBhvr>
                                        <p:cTn id="23" dur="1" fill="hold">
                                          <p:stCondLst>
                                            <p:cond delay="0"/>
                                          </p:stCondLst>
                                        </p:cTn>
                                        <p:tgtEl>
                                          <p:spTgt spid="12"/>
                                        </p:tgtEl>
                                        <p:attrNameLst>
                                          <p:attrName>style.visibility</p:attrName>
                                        </p:attrNameLst>
                                      </p:cBhvr>
                                      <p:to>
                                        <p:strVal val="visible"/>
                                      </p:to>
                                    </p:set>
                                  </p:childTnLst>
                                </p:cTn>
                              </p:par>
                              <p:par>
                                <p:cTn id="24" presetID="1" presetClass="entr" presetSubtype="0" fill="hold" nodeType="withEffect">
                                  <p:stCondLst>
                                    <p:cond delay="1000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3"/>
                </p:tgtEl>
              </p:cMediaNode>
            </p:audio>
          </p:childTnLst>
        </p:cTn>
      </p:par>
    </p:tnLst>
    <p:bldLst>
      <p:bldP spid="4" grpId="0" uiExpand="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8480"/>
            <a:ext cx="10972800" cy="1101220"/>
          </a:xfrm>
        </p:spPr>
        <p:txBody>
          <a:bodyPr/>
          <a:lstStyle/>
          <a:p>
            <a:pPr>
              <a:lnSpc>
                <a:spcPts val="4800"/>
              </a:lnSpc>
            </a:pPr>
            <a:r>
              <a:rPr lang="en-US" sz="4800" dirty="0"/>
              <a:t>Work Types – </a:t>
            </a:r>
            <a:r>
              <a:rPr lang="en-US" sz="4800" u="sng" dirty="0"/>
              <a:t>Permit</a:t>
            </a:r>
          </a:p>
        </p:txBody>
      </p:sp>
      <p:sp>
        <p:nvSpPr>
          <p:cNvPr id="4" name="Content Placeholder 3"/>
          <p:cNvSpPr>
            <a:spLocks noGrp="1"/>
          </p:cNvSpPr>
          <p:nvPr>
            <p:ph idx="13"/>
          </p:nvPr>
        </p:nvSpPr>
        <p:spPr>
          <a:xfrm>
            <a:off x="687859" y="1505234"/>
            <a:ext cx="11223009" cy="4361834"/>
          </a:xfrm>
        </p:spPr>
        <p:txBody>
          <a:bodyPr numCol="3"/>
          <a:lstStyle/>
          <a:p>
            <a:pPr>
              <a:lnSpc>
                <a:spcPct val="100000"/>
              </a:lnSpc>
              <a:spcBef>
                <a:spcPts val="600"/>
              </a:spcBef>
            </a:pPr>
            <a:r>
              <a:rPr lang="en-US" sz="2400" dirty="0"/>
              <a:t>Asbestos Bridge Survey</a:t>
            </a:r>
          </a:p>
          <a:p>
            <a:pPr>
              <a:lnSpc>
                <a:spcPct val="100000"/>
              </a:lnSpc>
              <a:spcBef>
                <a:spcPts val="600"/>
              </a:spcBef>
            </a:pPr>
            <a:r>
              <a:rPr lang="en-US" sz="2400" dirty="0"/>
              <a:t>Borings</a:t>
            </a:r>
          </a:p>
          <a:p>
            <a:pPr>
              <a:lnSpc>
                <a:spcPct val="100000"/>
              </a:lnSpc>
              <a:spcBef>
                <a:spcPts val="600"/>
              </a:spcBef>
            </a:pPr>
            <a:r>
              <a:rPr lang="en-US" sz="2400" dirty="0"/>
              <a:t>Cable Work</a:t>
            </a:r>
          </a:p>
          <a:p>
            <a:pPr>
              <a:lnSpc>
                <a:spcPct val="100000"/>
              </a:lnSpc>
              <a:spcBef>
                <a:spcPts val="600"/>
              </a:spcBef>
            </a:pPr>
            <a:r>
              <a:rPr lang="en-US" sz="2400" dirty="0"/>
              <a:t>Duct Installation</a:t>
            </a:r>
          </a:p>
          <a:p>
            <a:pPr>
              <a:lnSpc>
                <a:spcPct val="100000"/>
              </a:lnSpc>
              <a:spcBef>
                <a:spcPts val="600"/>
              </a:spcBef>
            </a:pPr>
            <a:r>
              <a:rPr lang="en-US" sz="2400" dirty="0"/>
              <a:t>Electrical Work</a:t>
            </a:r>
          </a:p>
          <a:p>
            <a:pPr>
              <a:lnSpc>
                <a:spcPct val="100000"/>
              </a:lnSpc>
              <a:spcBef>
                <a:spcPts val="600"/>
              </a:spcBef>
            </a:pPr>
            <a:r>
              <a:rPr lang="en-US" sz="2400" dirty="0"/>
              <a:t>Fiber Work</a:t>
            </a:r>
          </a:p>
          <a:p>
            <a:pPr>
              <a:lnSpc>
                <a:spcPct val="100000"/>
              </a:lnSpc>
              <a:spcBef>
                <a:spcPts val="600"/>
              </a:spcBef>
            </a:pPr>
            <a:r>
              <a:rPr lang="en-US" sz="2400" dirty="0"/>
              <a:t>Gas Line Repair</a:t>
            </a:r>
          </a:p>
          <a:p>
            <a:pPr>
              <a:lnSpc>
                <a:spcPct val="100000"/>
              </a:lnSpc>
              <a:spcBef>
                <a:spcPts val="600"/>
              </a:spcBef>
            </a:pPr>
            <a:r>
              <a:rPr lang="en-US" sz="2400" dirty="0"/>
              <a:t>Gas Main Work</a:t>
            </a:r>
          </a:p>
          <a:p>
            <a:pPr>
              <a:lnSpc>
                <a:spcPct val="100000"/>
              </a:lnSpc>
              <a:spcBef>
                <a:spcPts val="600"/>
              </a:spcBef>
            </a:pPr>
            <a:r>
              <a:rPr lang="en-US" sz="2400" dirty="0"/>
              <a:t>Grading</a:t>
            </a:r>
          </a:p>
          <a:p>
            <a:pPr>
              <a:lnSpc>
                <a:spcPct val="100000"/>
              </a:lnSpc>
              <a:spcBef>
                <a:spcPts val="600"/>
              </a:spcBef>
            </a:pPr>
            <a:r>
              <a:rPr lang="en-US" sz="2400" dirty="0"/>
              <a:t>Infrared Thermography</a:t>
            </a:r>
          </a:p>
          <a:p>
            <a:pPr>
              <a:lnSpc>
                <a:spcPct val="100000"/>
              </a:lnSpc>
              <a:spcBef>
                <a:spcPts val="600"/>
              </a:spcBef>
            </a:pPr>
            <a:r>
              <a:rPr lang="en-US" sz="2400" dirty="0"/>
              <a:t>Lighting Install/Replacement</a:t>
            </a:r>
          </a:p>
          <a:p>
            <a:pPr>
              <a:lnSpc>
                <a:spcPct val="100000"/>
              </a:lnSpc>
              <a:spcBef>
                <a:spcPts val="600"/>
              </a:spcBef>
            </a:pPr>
            <a:r>
              <a:rPr lang="en-US" sz="2400" dirty="0"/>
              <a:t>Overhead Sign</a:t>
            </a:r>
          </a:p>
          <a:p>
            <a:pPr>
              <a:lnSpc>
                <a:spcPct val="100000"/>
              </a:lnSpc>
              <a:spcBef>
                <a:spcPts val="600"/>
              </a:spcBef>
            </a:pPr>
            <a:r>
              <a:rPr lang="en-US" sz="2400" dirty="0"/>
              <a:t>Pavement Work</a:t>
            </a:r>
          </a:p>
          <a:p>
            <a:pPr>
              <a:lnSpc>
                <a:spcPct val="100000"/>
              </a:lnSpc>
              <a:spcBef>
                <a:spcPts val="600"/>
              </a:spcBef>
            </a:pPr>
            <a:r>
              <a:rPr lang="en-US" sz="2400" dirty="0"/>
              <a:t>Paving</a:t>
            </a:r>
          </a:p>
          <a:p>
            <a:pPr>
              <a:lnSpc>
                <a:spcPct val="100000"/>
              </a:lnSpc>
              <a:spcBef>
                <a:spcPts val="600"/>
              </a:spcBef>
            </a:pPr>
            <a:r>
              <a:rPr lang="en-US" sz="2400" dirty="0"/>
              <a:t>Railroad Crossing</a:t>
            </a:r>
          </a:p>
          <a:p>
            <a:pPr>
              <a:lnSpc>
                <a:spcPct val="100000"/>
              </a:lnSpc>
              <a:spcBef>
                <a:spcPts val="600"/>
              </a:spcBef>
            </a:pPr>
            <a:r>
              <a:rPr lang="en-US" sz="2400" dirty="0"/>
              <a:t>Rare Species Survey</a:t>
            </a:r>
          </a:p>
          <a:p>
            <a:pPr>
              <a:lnSpc>
                <a:spcPct val="100000"/>
              </a:lnSpc>
              <a:spcBef>
                <a:spcPts val="600"/>
              </a:spcBef>
            </a:pPr>
            <a:r>
              <a:rPr lang="en-US" sz="2400" dirty="0"/>
              <a:t>Road Construction</a:t>
            </a:r>
          </a:p>
          <a:p>
            <a:pPr>
              <a:lnSpc>
                <a:spcPct val="100000"/>
              </a:lnSpc>
              <a:spcBef>
                <a:spcPts val="600"/>
              </a:spcBef>
            </a:pPr>
            <a:r>
              <a:rPr lang="en-US" sz="2400" dirty="0"/>
              <a:t>Sanitary Work</a:t>
            </a:r>
          </a:p>
          <a:p>
            <a:pPr>
              <a:lnSpc>
                <a:spcPct val="100000"/>
              </a:lnSpc>
              <a:spcBef>
                <a:spcPts val="600"/>
              </a:spcBef>
            </a:pPr>
            <a:r>
              <a:rPr lang="en-US" sz="2400" dirty="0"/>
              <a:t>Sign Installation</a:t>
            </a:r>
          </a:p>
          <a:p>
            <a:pPr>
              <a:lnSpc>
                <a:spcPct val="100000"/>
              </a:lnSpc>
              <a:spcBef>
                <a:spcPts val="600"/>
              </a:spcBef>
            </a:pPr>
            <a:r>
              <a:rPr lang="en-US" sz="2400" dirty="0"/>
              <a:t>Signal Installation </a:t>
            </a:r>
          </a:p>
          <a:p>
            <a:pPr>
              <a:lnSpc>
                <a:spcPct val="100000"/>
              </a:lnSpc>
              <a:spcBef>
                <a:spcPts val="600"/>
              </a:spcBef>
            </a:pPr>
            <a:r>
              <a:rPr lang="en-US" sz="2400" dirty="0"/>
              <a:t>Storm Sewer Work </a:t>
            </a:r>
          </a:p>
          <a:p>
            <a:pPr>
              <a:lnSpc>
                <a:spcPct val="100000"/>
              </a:lnSpc>
              <a:spcBef>
                <a:spcPts val="600"/>
              </a:spcBef>
            </a:pPr>
            <a:r>
              <a:rPr lang="en-US" sz="2400" dirty="0"/>
              <a:t>Surveying</a:t>
            </a:r>
          </a:p>
          <a:p>
            <a:pPr>
              <a:lnSpc>
                <a:spcPct val="100000"/>
              </a:lnSpc>
              <a:spcBef>
                <a:spcPts val="600"/>
              </a:spcBef>
            </a:pPr>
            <a:r>
              <a:rPr lang="en-US" sz="2400" dirty="0"/>
              <a:t>Trenching</a:t>
            </a:r>
          </a:p>
          <a:p>
            <a:pPr>
              <a:lnSpc>
                <a:spcPct val="100000"/>
              </a:lnSpc>
              <a:spcBef>
                <a:spcPts val="600"/>
              </a:spcBef>
            </a:pPr>
            <a:r>
              <a:rPr lang="en-US" sz="2400" dirty="0"/>
              <a:t>Utility Work</a:t>
            </a:r>
          </a:p>
          <a:p>
            <a:pPr>
              <a:lnSpc>
                <a:spcPct val="100000"/>
              </a:lnSpc>
              <a:spcBef>
                <a:spcPts val="600"/>
              </a:spcBef>
            </a:pPr>
            <a:r>
              <a:rPr lang="en-US" sz="2400" dirty="0"/>
              <a:t>Water Main Work</a:t>
            </a:r>
          </a:p>
          <a:p>
            <a:pPr>
              <a:lnSpc>
                <a:spcPct val="100000"/>
              </a:lnSpc>
              <a:spcBef>
                <a:spcPts val="600"/>
              </a:spcBef>
            </a:pPr>
            <a:r>
              <a:rPr lang="en-US" sz="2400" dirty="0"/>
              <a:t>Wetland Delineation</a:t>
            </a:r>
          </a:p>
          <a:p>
            <a:pPr>
              <a:lnSpc>
                <a:spcPct val="100000"/>
              </a:lnSpc>
              <a:spcBef>
                <a:spcPts val="600"/>
              </a:spcBef>
            </a:pPr>
            <a:r>
              <a:rPr lang="en-US" sz="2400" dirty="0"/>
              <a:t>Other </a:t>
            </a:r>
          </a:p>
        </p:txBody>
      </p:sp>
      <p:pic>
        <p:nvPicPr>
          <p:cNvPr id="3" name="Recorded Sound">
            <a:hlinkClick r:id="" action="ppaction://media"/>
            <a:extLst>
              <a:ext uri="{FF2B5EF4-FFF2-40B4-BE49-F238E27FC236}">
                <a16:creationId xmlns:a16="http://schemas.microsoft.com/office/drawing/2014/main" id="{C715CCE4-3E21-4BFA-B0AE-ED3963B3C5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0496" y="308480"/>
            <a:ext cx="487363" cy="487363"/>
          </a:xfrm>
          <a:prstGeom prst="rect">
            <a:avLst/>
          </a:prstGeom>
        </p:spPr>
      </p:pic>
    </p:spTree>
    <p:extLst>
      <p:ext uri="{BB962C8B-B14F-4D97-AF65-F5344CB8AC3E}">
        <p14:creationId xmlns:p14="http://schemas.microsoft.com/office/powerpoint/2010/main" val="1884580184"/>
      </p:ext>
    </p:extLst>
  </p:cSld>
  <p:clrMapOvr>
    <a:masterClrMapping/>
  </p:clrMapOvr>
  <mc:AlternateContent xmlns:mc="http://schemas.openxmlformats.org/markup-compatibility/2006">
    <mc:Choice xmlns:p14="http://schemas.microsoft.com/office/powerpoint/2010/main" Requires="p14">
      <p:transition spd="med" p14:dur="700" advClick="0" advTm="16000">
        <p:fade/>
      </p:transition>
    </mc:Choice>
    <mc:Fallback>
      <p:transition spd="med" advClick="0" advTm="1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3492" fill="hold"/>
                                        <p:tgtEl>
                                          <p:spTgt spid="3"/>
                                        </p:tgtEl>
                                      </p:cBhvr>
                                    </p:cmd>
                                  </p:childTnLst>
                                </p:cTn>
                              </p:par>
                              <p:par>
                                <p:cTn id="7" presetID="10" presetClass="entr" presetSubtype="0" fill="hold" grpId="0" nodeType="withEffect">
                                  <p:stCondLst>
                                    <p:cond delay="1000"/>
                                  </p:stCondLst>
                                  <p:iterate type="wd">
                                    <p:tmPct val="10000"/>
                                  </p:iterate>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4" grpId="0" uiExpand="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51994" y="203947"/>
            <a:ext cx="10972800" cy="952552"/>
          </a:xfrm>
        </p:spPr>
        <p:txBody>
          <a:bodyPr/>
          <a:lstStyle/>
          <a:p>
            <a:pPr>
              <a:lnSpc>
                <a:spcPts val="4800"/>
              </a:lnSpc>
            </a:pPr>
            <a:r>
              <a:rPr lang="en-US" sz="4800" u="sng" dirty="0"/>
              <a:t>Special Event</a:t>
            </a:r>
            <a:r>
              <a:rPr lang="en-US" sz="4800" dirty="0"/>
              <a:t> Closure</a:t>
            </a:r>
          </a:p>
        </p:txBody>
      </p:sp>
      <p:sp>
        <p:nvSpPr>
          <p:cNvPr id="6" name="Content Placeholder 3">
            <a:extLst>
              <a:ext uri="{FF2B5EF4-FFF2-40B4-BE49-F238E27FC236}">
                <a16:creationId xmlns:a16="http://schemas.microsoft.com/office/drawing/2014/main" id="{6E386A7A-94FA-46CF-9672-B9BA9F6E8CE1}"/>
              </a:ext>
            </a:extLst>
          </p:cNvPr>
          <p:cNvSpPr txBox="1">
            <a:spLocks/>
          </p:cNvSpPr>
          <p:nvPr/>
        </p:nvSpPr>
        <p:spPr>
          <a:xfrm>
            <a:off x="1113102" y="1676401"/>
            <a:ext cx="10647098" cy="38619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baseline="0">
                <a:solidFill>
                  <a:srgbClr val="00416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800" kern="1200" baseline="0">
                <a:solidFill>
                  <a:srgbClr val="802F2D"/>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00416A"/>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2200" kern="1200" baseline="0">
                <a:solidFill>
                  <a:srgbClr val="802F2D"/>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Do you have a </a:t>
            </a:r>
            <a:r>
              <a:rPr lang="en-US" b="1" dirty="0"/>
              <a:t>permit number </a:t>
            </a:r>
            <a:r>
              <a:rPr lang="en-US" dirty="0"/>
              <a:t>for this work?</a:t>
            </a:r>
          </a:p>
          <a:p>
            <a:pPr lvl="1">
              <a:buFont typeface="Wingdings" panose="05000000000000000000" pitchFamily="2" charset="2"/>
              <a:buChar char="q"/>
            </a:pPr>
            <a:r>
              <a:rPr lang="en-US" b="1" dirty="0"/>
              <a:t>YES</a:t>
            </a:r>
            <a:r>
              <a:rPr lang="en-US" dirty="0"/>
              <a:t>: Go to the Request Tab and start entering the closure.</a:t>
            </a:r>
          </a:p>
          <a:p>
            <a:pPr lvl="1">
              <a:buFont typeface="Wingdings" panose="05000000000000000000" pitchFamily="2" charset="2"/>
              <a:buChar char="q"/>
            </a:pPr>
            <a:r>
              <a:rPr lang="en-US" b="1" dirty="0"/>
              <a:t>NO</a:t>
            </a:r>
            <a:r>
              <a:rPr lang="en-US" dirty="0"/>
              <a:t>: Determine what type of project this is.</a:t>
            </a:r>
            <a:br>
              <a:rPr lang="en-US" dirty="0"/>
            </a:br>
            <a:r>
              <a:rPr lang="en-US" dirty="0"/>
              <a:t>         If it is a construction or maintenance project, enter as one of those.</a:t>
            </a:r>
          </a:p>
        </p:txBody>
      </p:sp>
      <p:pic>
        <p:nvPicPr>
          <p:cNvPr id="3" name="Recorded Sound">
            <a:hlinkClick r:id="" action="ppaction://media"/>
            <a:extLst>
              <a:ext uri="{FF2B5EF4-FFF2-40B4-BE49-F238E27FC236}">
                <a16:creationId xmlns:a16="http://schemas.microsoft.com/office/drawing/2014/main" id="{3C543FED-7C6D-469F-98DC-C04309F1BA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3524" y="436541"/>
            <a:ext cx="487363" cy="487363"/>
          </a:xfrm>
          <a:prstGeom prst="rect">
            <a:avLst/>
          </a:prstGeom>
        </p:spPr>
      </p:pic>
    </p:spTree>
    <p:extLst>
      <p:ext uri="{BB962C8B-B14F-4D97-AF65-F5344CB8AC3E}">
        <p14:creationId xmlns:p14="http://schemas.microsoft.com/office/powerpoint/2010/main" val="4136786659"/>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15985" fill="hold"/>
                                        <p:tgtEl>
                                          <p:spTgt spid="3"/>
                                        </p:tgtEl>
                                      </p:cBhvr>
                                    </p:cmd>
                                  </p:childTnLst>
                                </p:cTn>
                              </p:par>
                              <p:par>
                                <p:cTn id="7" presetID="22" presetClass="entr" presetSubtype="1" fill="hold" grpId="0" nodeType="withEffect">
                                  <p:stCondLst>
                                    <p:cond delay="1000"/>
                                  </p:stCondLst>
                                  <p:childTnLst>
                                    <p:set>
                                      <p:cBhvr>
                                        <p:cTn id="8" dur="1" fill="hold">
                                          <p:stCondLst>
                                            <p:cond delay="0"/>
                                          </p:stCondLst>
                                        </p:cTn>
                                        <p:tgtEl>
                                          <p:spTgt spid="6"/>
                                        </p:tgtEl>
                                        <p:attrNameLst>
                                          <p:attrName>style.visibility</p:attrName>
                                        </p:attrNameLst>
                                      </p:cBhvr>
                                      <p:to>
                                        <p:strVal val="visible"/>
                                      </p:to>
                                    </p:set>
                                    <p:animEffect transition="in" filter="wipe(up)">
                                      <p:cBhvr>
                                        <p:cTn id="9"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6" grpId="0" uiExpand="1" bldLvl="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980122D-9090-444C-BA67-402AE7284861}"/>
              </a:ext>
            </a:extLst>
          </p:cNvPr>
          <p:cNvPicPr/>
          <p:nvPr/>
        </p:nvPicPr>
        <p:blipFill>
          <a:blip r:embed="rId5"/>
          <a:stretch>
            <a:fillRect/>
          </a:stretch>
        </p:blipFill>
        <p:spPr>
          <a:xfrm>
            <a:off x="1471501" y="3837493"/>
            <a:ext cx="8462424" cy="2698385"/>
          </a:xfrm>
          <a:prstGeom prst="rect">
            <a:avLst/>
          </a:prstGeom>
          <a:ln>
            <a:solidFill>
              <a:schemeClr val="tx1"/>
            </a:solidFill>
          </a:ln>
          <a:effectLst>
            <a:outerShdw blurRad="50800" dist="38100" dir="2700000" algn="tl" rotWithShape="0">
              <a:prstClr val="black">
                <a:alpha val="40000"/>
              </a:prstClr>
            </a:outerShdw>
          </a:effectLst>
        </p:spPr>
      </p:pic>
      <p:sp>
        <p:nvSpPr>
          <p:cNvPr id="2" name="Title 1"/>
          <p:cNvSpPr>
            <a:spLocks noGrp="1"/>
          </p:cNvSpPr>
          <p:nvPr>
            <p:ph type="title"/>
          </p:nvPr>
        </p:nvSpPr>
        <p:spPr>
          <a:xfrm>
            <a:off x="2302458" y="756215"/>
            <a:ext cx="10578164" cy="983077"/>
          </a:xfrm>
        </p:spPr>
        <p:txBody>
          <a:bodyPr/>
          <a:lstStyle/>
          <a:p>
            <a:pPr>
              <a:lnSpc>
                <a:spcPts val="4800"/>
              </a:lnSpc>
            </a:pPr>
            <a:r>
              <a:rPr lang="en-US" sz="4800" dirty="0"/>
              <a:t>Requesting a </a:t>
            </a:r>
            <a:r>
              <a:rPr lang="en-US" sz="4800" u="sng" dirty="0"/>
              <a:t>Special Event</a:t>
            </a:r>
            <a:r>
              <a:rPr lang="en-US" sz="4800" dirty="0"/>
              <a:t> Closure</a:t>
            </a:r>
          </a:p>
        </p:txBody>
      </p:sp>
      <p:sp>
        <p:nvSpPr>
          <p:cNvPr id="4" name="Content Placeholder 3"/>
          <p:cNvSpPr>
            <a:spLocks noGrp="1"/>
          </p:cNvSpPr>
          <p:nvPr>
            <p:ph idx="13"/>
          </p:nvPr>
        </p:nvSpPr>
        <p:spPr>
          <a:xfrm>
            <a:off x="579864" y="1938920"/>
            <a:ext cx="5965902" cy="1784273"/>
          </a:xfrm>
        </p:spPr>
        <p:txBody>
          <a:bodyPr/>
          <a:lstStyle/>
          <a:p>
            <a:pPr marL="288925" indent="-285750">
              <a:buFont typeface="+mj-lt"/>
              <a:buAutoNum type="arabicPeriod"/>
            </a:pPr>
            <a:r>
              <a:rPr lang="en-US" sz="2800" dirty="0"/>
              <a:t>Go to Request Tab</a:t>
            </a:r>
          </a:p>
          <a:p>
            <a:pPr marL="288925" indent="-285750">
              <a:buFont typeface="+mj-lt"/>
              <a:buAutoNum type="arabicPeriod"/>
            </a:pPr>
            <a:r>
              <a:rPr lang="en-US" sz="2800" dirty="0"/>
              <a:t>Select Region &amp; Closure Type</a:t>
            </a:r>
          </a:p>
          <a:p>
            <a:pPr marL="288925" indent="-285750">
              <a:buFont typeface="+mj-lt"/>
              <a:buAutoNum type="arabicPeriod"/>
            </a:pPr>
            <a:r>
              <a:rPr lang="en-US" sz="2800" dirty="0"/>
              <a:t>Select Special Event Type</a:t>
            </a:r>
          </a:p>
        </p:txBody>
      </p:sp>
      <p:pic>
        <p:nvPicPr>
          <p:cNvPr id="18" name="Picture 17">
            <a:extLst>
              <a:ext uri="{FF2B5EF4-FFF2-40B4-BE49-F238E27FC236}">
                <a16:creationId xmlns:a16="http://schemas.microsoft.com/office/drawing/2014/main" id="{74F84520-71E4-4743-B890-3D9DB2DE5F9B}"/>
              </a:ext>
            </a:extLst>
          </p:cNvPr>
          <p:cNvPicPr>
            <a:picLocks noChangeAspect="1"/>
          </p:cNvPicPr>
          <p:nvPr/>
        </p:nvPicPr>
        <p:blipFill>
          <a:blip r:embed="rId6"/>
          <a:stretch>
            <a:fillRect/>
          </a:stretch>
        </p:blipFill>
        <p:spPr>
          <a:xfrm>
            <a:off x="0" y="22809"/>
            <a:ext cx="12089227" cy="797443"/>
          </a:xfrm>
          <a:prstGeom prst="rect">
            <a:avLst/>
          </a:prstGeom>
          <a:ln>
            <a:solidFill>
              <a:schemeClr val="tx1"/>
            </a:solidFill>
          </a:ln>
        </p:spPr>
      </p:pic>
      <p:cxnSp>
        <p:nvCxnSpPr>
          <p:cNvPr id="5" name="Straight Arrow Connector 4">
            <a:extLst>
              <a:ext uri="{FF2B5EF4-FFF2-40B4-BE49-F238E27FC236}">
                <a16:creationId xmlns:a16="http://schemas.microsoft.com/office/drawing/2014/main" id="{9C5D3BAD-3EEA-4519-A0EC-D440A4157302}"/>
              </a:ext>
            </a:extLst>
          </p:cNvPr>
          <p:cNvCxnSpPr>
            <a:cxnSpLocks/>
          </p:cNvCxnSpPr>
          <p:nvPr/>
        </p:nvCxnSpPr>
        <p:spPr>
          <a:xfrm flipV="1">
            <a:off x="2437053" y="394730"/>
            <a:ext cx="1401471" cy="16253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58CABFE-A797-40AD-892C-D15BCBE07084}"/>
              </a:ext>
            </a:extLst>
          </p:cNvPr>
          <p:cNvCxnSpPr>
            <a:cxnSpLocks/>
          </p:cNvCxnSpPr>
          <p:nvPr/>
        </p:nvCxnSpPr>
        <p:spPr>
          <a:xfrm flipV="1">
            <a:off x="4914900" y="2698044"/>
            <a:ext cx="828103" cy="27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8FF57E6-3407-416A-B09F-A65B4B1A7EF6}"/>
              </a:ext>
            </a:extLst>
          </p:cNvPr>
          <p:cNvPicPr/>
          <p:nvPr/>
        </p:nvPicPr>
        <p:blipFill>
          <a:blip r:embed="rId7"/>
          <a:stretch>
            <a:fillRect/>
          </a:stretch>
        </p:blipFill>
        <p:spPr>
          <a:xfrm>
            <a:off x="5763278" y="1671163"/>
            <a:ext cx="3279010" cy="2059173"/>
          </a:xfrm>
          <a:prstGeom prst="rect">
            <a:avLst/>
          </a:prstGeom>
          <a:ln>
            <a:solidFill>
              <a:schemeClr val="tx1"/>
            </a:solidFill>
          </a:ln>
          <a:effectLst>
            <a:outerShdw blurRad="50800" dist="38100" dir="2700000" algn="tl" rotWithShape="0">
              <a:prstClr val="black">
                <a:alpha val="40000"/>
              </a:prstClr>
            </a:outerShdw>
          </a:effectLst>
        </p:spPr>
      </p:pic>
      <p:cxnSp>
        <p:nvCxnSpPr>
          <p:cNvPr id="12" name="Straight Arrow Connector 11">
            <a:extLst>
              <a:ext uri="{FF2B5EF4-FFF2-40B4-BE49-F238E27FC236}">
                <a16:creationId xmlns:a16="http://schemas.microsoft.com/office/drawing/2014/main" id="{E840E946-367D-4410-BABC-7D237336EDE7}"/>
              </a:ext>
            </a:extLst>
          </p:cNvPr>
          <p:cNvCxnSpPr>
            <a:cxnSpLocks/>
          </p:cNvCxnSpPr>
          <p:nvPr/>
        </p:nvCxnSpPr>
        <p:spPr>
          <a:xfrm>
            <a:off x="2763982" y="3429000"/>
            <a:ext cx="373806" cy="8763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Content Placeholder 3">
            <a:extLst>
              <a:ext uri="{FF2B5EF4-FFF2-40B4-BE49-F238E27FC236}">
                <a16:creationId xmlns:a16="http://schemas.microsoft.com/office/drawing/2014/main" id="{66282ACD-21DE-4733-B6B6-A6007EE964D6}"/>
              </a:ext>
            </a:extLst>
          </p:cNvPr>
          <p:cNvSpPr txBox="1">
            <a:spLocks/>
          </p:cNvSpPr>
          <p:nvPr/>
        </p:nvSpPr>
        <p:spPr>
          <a:xfrm>
            <a:off x="10161509" y="1711996"/>
            <a:ext cx="1927718" cy="4647860"/>
          </a:xfrm>
          <a:prstGeom prst="rect">
            <a:avLst/>
          </a:prstGeom>
        </p:spPr>
        <p:txBody>
          <a:bodyPr numCol="1"/>
          <a:lstStyle>
            <a:lvl1pPr marL="228600" indent="-228600" algn="l" defTabSz="914400" rtl="0" eaLnBrk="1" latinLnBrk="0" hangingPunct="1">
              <a:lnSpc>
                <a:spcPct val="90000"/>
              </a:lnSpc>
              <a:spcBef>
                <a:spcPts val="1000"/>
              </a:spcBef>
              <a:buFont typeface="Arial" panose="020B0604020202020204" pitchFamily="34" charset="0"/>
              <a:buChar char="•"/>
              <a:defRPr sz="3200" kern="1200" baseline="0">
                <a:solidFill>
                  <a:srgbClr val="00416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800" kern="1200" baseline="0">
                <a:solidFill>
                  <a:srgbClr val="802F2D"/>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00416A"/>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2200" kern="1200" baseline="0">
                <a:solidFill>
                  <a:srgbClr val="802F2D"/>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sz="2800" dirty="0"/>
              <a:t>Car Show</a:t>
            </a:r>
          </a:p>
          <a:p>
            <a:pPr>
              <a:lnSpc>
                <a:spcPct val="100000"/>
              </a:lnSpc>
              <a:spcBef>
                <a:spcPts val="600"/>
              </a:spcBef>
            </a:pPr>
            <a:r>
              <a:rPr lang="en-US" sz="2800" dirty="0"/>
              <a:t>Festival</a:t>
            </a:r>
          </a:p>
          <a:p>
            <a:pPr>
              <a:lnSpc>
                <a:spcPct val="100000"/>
              </a:lnSpc>
              <a:spcBef>
                <a:spcPts val="600"/>
              </a:spcBef>
            </a:pPr>
            <a:r>
              <a:rPr lang="en-US" sz="2800" dirty="0"/>
              <a:t>Fireworks</a:t>
            </a:r>
          </a:p>
          <a:p>
            <a:pPr>
              <a:lnSpc>
                <a:spcPct val="100000"/>
              </a:lnSpc>
              <a:spcBef>
                <a:spcPts val="600"/>
              </a:spcBef>
            </a:pPr>
            <a:r>
              <a:rPr lang="en-US" sz="2800" dirty="0"/>
              <a:t>Parade</a:t>
            </a:r>
          </a:p>
          <a:p>
            <a:pPr>
              <a:lnSpc>
                <a:spcPct val="100000"/>
              </a:lnSpc>
              <a:spcBef>
                <a:spcPts val="600"/>
              </a:spcBef>
            </a:pPr>
            <a:r>
              <a:rPr lang="en-US" sz="2800" dirty="0"/>
              <a:t>Procession</a:t>
            </a:r>
          </a:p>
          <a:p>
            <a:pPr>
              <a:lnSpc>
                <a:spcPct val="100000"/>
              </a:lnSpc>
              <a:spcBef>
                <a:spcPts val="600"/>
              </a:spcBef>
            </a:pPr>
            <a:r>
              <a:rPr lang="en-US" sz="2800" dirty="0"/>
              <a:t>Race/Run</a:t>
            </a:r>
          </a:p>
          <a:p>
            <a:pPr>
              <a:lnSpc>
                <a:spcPct val="100000"/>
              </a:lnSpc>
              <a:spcBef>
                <a:spcPts val="600"/>
              </a:spcBef>
            </a:pPr>
            <a:r>
              <a:rPr lang="en-US" sz="2800" dirty="0"/>
              <a:t>Street Fair/Event</a:t>
            </a:r>
          </a:p>
          <a:p>
            <a:pPr>
              <a:lnSpc>
                <a:spcPct val="100000"/>
              </a:lnSpc>
              <a:spcBef>
                <a:spcPts val="600"/>
              </a:spcBef>
            </a:pPr>
            <a:r>
              <a:rPr lang="en-US" sz="2800" dirty="0"/>
              <a:t>Other</a:t>
            </a:r>
          </a:p>
        </p:txBody>
      </p:sp>
      <p:sp>
        <p:nvSpPr>
          <p:cNvPr id="13" name="Oval 12">
            <a:extLst>
              <a:ext uri="{FF2B5EF4-FFF2-40B4-BE49-F238E27FC236}">
                <a16:creationId xmlns:a16="http://schemas.microsoft.com/office/drawing/2014/main" id="{B0A875A1-39E0-40B1-B5F1-30C9F1E5AB74}"/>
              </a:ext>
            </a:extLst>
          </p:cNvPr>
          <p:cNvSpPr/>
          <p:nvPr/>
        </p:nvSpPr>
        <p:spPr>
          <a:xfrm>
            <a:off x="3663616" y="23377"/>
            <a:ext cx="794084" cy="37135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corded Sound">
            <a:hlinkClick r:id="" action="ppaction://media"/>
            <a:extLst>
              <a:ext uri="{FF2B5EF4-FFF2-40B4-BE49-F238E27FC236}">
                <a16:creationId xmlns:a16="http://schemas.microsoft.com/office/drawing/2014/main" id="{F052C2D1-E78A-41ED-AA6B-F7695BF6C71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68617" y="1002026"/>
            <a:ext cx="487363" cy="487363"/>
          </a:xfrm>
          <a:prstGeom prst="rect">
            <a:avLst/>
          </a:prstGeom>
        </p:spPr>
      </p:pic>
    </p:spTree>
    <p:extLst>
      <p:ext uri="{BB962C8B-B14F-4D97-AF65-F5344CB8AC3E}">
        <p14:creationId xmlns:p14="http://schemas.microsoft.com/office/powerpoint/2010/main" val="3518348261"/>
      </p:ext>
    </p:extLst>
  </p:cSld>
  <p:clrMapOvr>
    <a:masterClrMapping/>
  </p:clrMapOvr>
  <mc:AlternateContent xmlns:mc="http://schemas.openxmlformats.org/markup-compatibility/2006">
    <mc:Choice xmlns:p14="http://schemas.microsoft.com/office/powerpoint/2010/main" Requires="p14">
      <p:transition spd="med" p14:dur="700" advClick="0" advTm="19000">
        <p:fade/>
      </p:transition>
    </mc:Choice>
    <mc:Fallback>
      <p:transition spd="med" advClick="0" advTm="1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6441" fill="hold"/>
                                        <p:tgtEl>
                                          <p:spTgt spid="3"/>
                                        </p:tgtEl>
                                      </p:cBhvr>
                                    </p:cmd>
                                  </p:childTnLst>
                                </p:cTn>
                              </p:par>
                              <p:par>
                                <p:cTn id="7" presetID="22" presetClass="entr" presetSubtype="1"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Effect transition="in" filter="wipe(up)">
                                      <p:cBhvr>
                                        <p:cTn id="9" dur="3000"/>
                                        <p:tgtEl>
                                          <p:spTgt spid="4"/>
                                        </p:tgtEl>
                                      </p:cBhvr>
                                    </p:animEffect>
                                  </p:childTnLst>
                                </p:cTn>
                              </p:par>
                              <p:par>
                                <p:cTn id="10" presetID="1" presetClass="entr" presetSubtype="0" fill="hold" grpId="0" nodeType="withEffect">
                                  <p:stCondLst>
                                    <p:cond delay="4000"/>
                                  </p:stCondLst>
                                  <p:childTnLst>
                                    <p:set>
                                      <p:cBhvr>
                                        <p:cTn id="11" dur="1" fill="hold">
                                          <p:stCondLst>
                                            <p:cond delay="0"/>
                                          </p:stCondLst>
                                        </p:cTn>
                                        <p:tgtEl>
                                          <p:spTgt spid="13"/>
                                        </p:tgtEl>
                                        <p:attrNameLst>
                                          <p:attrName>style.visibility</p:attrName>
                                        </p:attrNameLst>
                                      </p:cBhvr>
                                      <p:to>
                                        <p:strVal val="visible"/>
                                      </p:to>
                                    </p:set>
                                  </p:childTnLst>
                                </p:cTn>
                              </p:par>
                              <p:par>
                                <p:cTn id="12" presetID="1" presetClass="entr" presetSubtype="0" fill="hold" nodeType="withEffect">
                                  <p:stCondLst>
                                    <p:cond delay="4700"/>
                                  </p:stCondLst>
                                  <p:childTnLst>
                                    <p:set>
                                      <p:cBhvr>
                                        <p:cTn id="13" dur="1" fill="hold">
                                          <p:stCondLst>
                                            <p:cond delay="0"/>
                                          </p:stCondLst>
                                        </p:cTn>
                                        <p:tgtEl>
                                          <p:spTgt spid="5"/>
                                        </p:tgtEl>
                                        <p:attrNameLst>
                                          <p:attrName>style.visibility</p:attrName>
                                        </p:attrNameLst>
                                      </p:cBhvr>
                                      <p:to>
                                        <p:strVal val="visible"/>
                                      </p:to>
                                    </p:set>
                                  </p:childTnLst>
                                </p:cTn>
                              </p:par>
                              <p:par>
                                <p:cTn id="14" presetID="22" presetClass="entr" presetSubtype="1" fill="hold" nodeType="withEffect">
                                  <p:stCondLst>
                                    <p:cond delay="550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2000"/>
                                        <p:tgtEl>
                                          <p:spTgt spid="11"/>
                                        </p:tgtEl>
                                      </p:cBhvr>
                                    </p:animEffect>
                                  </p:childTnLst>
                                </p:cTn>
                              </p:par>
                              <p:par>
                                <p:cTn id="17" presetID="1" presetClass="entr" presetSubtype="0" fill="hold" nodeType="withEffect">
                                  <p:stCondLst>
                                    <p:cond delay="7700"/>
                                  </p:stCondLst>
                                  <p:childTnLst>
                                    <p:set>
                                      <p:cBhvr>
                                        <p:cTn id="18" dur="1" fill="hold">
                                          <p:stCondLst>
                                            <p:cond delay="0"/>
                                          </p:stCondLst>
                                        </p:cTn>
                                        <p:tgtEl>
                                          <p:spTgt spid="9"/>
                                        </p:tgtEl>
                                        <p:attrNameLst>
                                          <p:attrName>style.visibility</p:attrName>
                                        </p:attrNameLst>
                                      </p:cBhvr>
                                      <p:to>
                                        <p:strVal val="visible"/>
                                      </p:to>
                                    </p:set>
                                  </p:childTnLst>
                                </p:cTn>
                              </p:par>
                              <p:par>
                                <p:cTn id="19" presetID="22" presetClass="entr" presetSubtype="1" fill="hold" nodeType="withEffect">
                                  <p:stCondLst>
                                    <p:cond delay="8400"/>
                                  </p:stCondLst>
                                  <p:childTnLst>
                                    <p:set>
                                      <p:cBhvr>
                                        <p:cTn id="20" dur="1" fill="hold">
                                          <p:stCondLst>
                                            <p:cond delay="0"/>
                                          </p:stCondLst>
                                        </p:cTn>
                                        <p:tgtEl>
                                          <p:spTgt spid="20"/>
                                        </p:tgtEl>
                                        <p:attrNameLst>
                                          <p:attrName>style.visibility</p:attrName>
                                        </p:attrNameLst>
                                      </p:cBhvr>
                                      <p:to>
                                        <p:strVal val="visible"/>
                                      </p:to>
                                    </p:set>
                                    <p:animEffect transition="in" filter="wipe(up)">
                                      <p:cBhvr>
                                        <p:cTn id="21" dur="2000"/>
                                        <p:tgtEl>
                                          <p:spTgt spid="20"/>
                                        </p:tgtEl>
                                      </p:cBhvr>
                                    </p:animEffect>
                                  </p:childTnLst>
                                </p:cTn>
                              </p:par>
                              <p:par>
                                <p:cTn id="22" presetID="1" presetClass="entr" presetSubtype="0" fill="hold" nodeType="withEffect">
                                  <p:stCondLst>
                                    <p:cond delay="10400"/>
                                  </p:stCondLst>
                                  <p:childTnLst>
                                    <p:set>
                                      <p:cBhvr>
                                        <p:cTn id="23" dur="1" fill="hold">
                                          <p:stCondLst>
                                            <p:cond delay="0"/>
                                          </p:stCondLst>
                                        </p:cTn>
                                        <p:tgtEl>
                                          <p:spTgt spid="12"/>
                                        </p:tgtEl>
                                        <p:attrNameLst>
                                          <p:attrName>style.visibility</p:attrName>
                                        </p:attrNameLst>
                                      </p:cBhvr>
                                      <p:to>
                                        <p:strVal val="visible"/>
                                      </p:to>
                                    </p:set>
                                  </p:childTnLst>
                                </p:cTn>
                              </p:par>
                              <p:par>
                                <p:cTn id="24" presetID="10" presetClass="entr" presetSubtype="0" fill="hold" grpId="0" nodeType="withEffect">
                                  <p:stCondLst>
                                    <p:cond delay="11100"/>
                                  </p:stCondLst>
                                  <p:iterate type="wd">
                                    <p:tmPct val="10000"/>
                                  </p:iterate>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bldLst>
      <p:bldP spid="4" grpId="0" uiExpand="1"/>
      <p:bldP spid="10" grpId="0" uiExpand="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994" y="203947"/>
            <a:ext cx="10972800" cy="952552"/>
          </a:xfrm>
        </p:spPr>
        <p:txBody>
          <a:bodyPr/>
          <a:lstStyle/>
          <a:p>
            <a:pPr>
              <a:lnSpc>
                <a:spcPts val="4800"/>
              </a:lnSpc>
            </a:pPr>
            <a:r>
              <a:rPr lang="en-US" sz="4800" u="sng" dirty="0"/>
              <a:t>Emergency</a:t>
            </a:r>
            <a:r>
              <a:rPr lang="en-US" sz="4800" dirty="0"/>
              <a:t> Closure</a:t>
            </a:r>
          </a:p>
        </p:txBody>
      </p:sp>
      <p:sp>
        <p:nvSpPr>
          <p:cNvPr id="6" name="Content Placeholder 3">
            <a:extLst>
              <a:ext uri="{FF2B5EF4-FFF2-40B4-BE49-F238E27FC236}">
                <a16:creationId xmlns:a16="http://schemas.microsoft.com/office/drawing/2014/main" id="{6E386A7A-94FA-46CF-9672-B9BA9F6E8CE1}"/>
              </a:ext>
            </a:extLst>
          </p:cNvPr>
          <p:cNvSpPr txBox="1">
            <a:spLocks/>
          </p:cNvSpPr>
          <p:nvPr/>
        </p:nvSpPr>
        <p:spPr>
          <a:xfrm>
            <a:off x="1113102" y="1676401"/>
            <a:ext cx="10266098" cy="38619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baseline="0">
                <a:solidFill>
                  <a:srgbClr val="00416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800" kern="1200" baseline="0">
                <a:solidFill>
                  <a:srgbClr val="802F2D"/>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00416A"/>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2200" kern="1200" baseline="0">
                <a:solidFill>
                  <a:srgbClr val="802F2D"/>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Does the roadway need to be closed because it is an immediate hazard to the traveling public? </a:t>
            </a:r>
          </a:p>
          <a:p>
            <a:pPr lvl="1">
              <a:buFont typeface="Wingdings" panose="05000000000000000000" pitchFamily="2" charset="2"/>
              <a:buChar char="q"/>
            </a:pPr>
            <a:r>
              <a:rPr lang="en-US" b="1" dirty="0"/>
              <a:t>YES</a:t>
            </a:r>
            <a:r>
              <a:rPr lang="en-US" dirty="0"/>
              <a:t>: Go to the Request Tab and start entering the closure.</a:t>
            </a:r>
          </a:p>
          <a:p>
            <a:pPr lvl="1">
              <a:buFont typeface="Wingdings" panose="05000000000000000000" pitchFamily="2" charset="2"/>
              <a:buChar char="q"/>
            </a:pPr>
            <a:r>
              <a:rPr lang="en-US" b="1" dirty="0"/>
              <a:t>NO</a:t>
            </a:r>
            <a:r>
              <a:rPr lang="en-US" dirty="0"/>
              <a:t>: Determine what type of project this is.</a:t>
            </a:r>
            <a:br>
              <a:rPr lang="en-US" dirty="0"/>
            </a:br>
            <a:r>
              <a:rPr lang="en-US" dirty="0"/>
              <a:t>         Work with your Regional Manager to determine how to best enter </a:t>
            </a:r>
            <a:br>
              <a:rPr lang="en-US" dirty="0"/>
            </a:br>
            <a:r>
              <a:rPr lang="en-US" dirty="0"/>
              <a:t>          the closure. </a:t>
            </a:r>
          </a:p>
        </p:txBody>
      </p:sp>
      <p:pic>
        <p:nvPicPr>
          <p:cNvPr id="3" name="Recorded Sound">
            <a:hlinkClick r:id="" action="ppaction://media"/>
            <a:extLst>
              <a:ext uri="{FF2B5EF4-FFF2-40B4-BE49-F238E27FC236}">
                <a16:creationId xmlns:a16="http://schemas.microsoft.com/office/drawing/2014/main" id="{2FFAD8A7-9226-4EBF-8156-0D213E97E7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9843" y="176531"/>
            <a:ext cx="487363" cy="487363"/>
          </a:xfrm>
          <a:prstGeom prst="rect">
            <a:avLst/>
          </a:prstGeom>
        </p:spPr>
      </p:pic>
    </p:spTree>
    <p:extLst>
      <p:ext uri="{BB962C8B-B14F-4D97-AF65-F5344CB8AC3E}">
        <p14:creationId xmlns:p14="http://schemas.microsoft.com/office/powerpoint/2010/main" val="2987267595"/>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17146" fill="hold"/>
                                        <p:tgtEl>
                                          <p:spTgt spid="3"/>
                                        </p:tgtEl>
                                      </p:cBhvr>
                                    </p:cmd>
                                  </p:childTnLst>
                                </p:cTn>
                              </p:par>
                              <p:par>
                                <p:cTn id="7" presetID="22" presetClass="entr" presetSubtype="1" fill="hold" grpId="0" nodeType="withEffect">
                                  <p:stCondLst>
                                    <p:cond delay="1000"/>
                                  </p:stCondLst>
                                  <p:iterate type="wd">
                                    <p:tmPct val="10000"/>
                                  </p:iterate>
                                  <p:childTnLst>
                                    <p:set>
                                      <p:cBhvr>
                                        <p:cTn id="8" dur="1" fill="hold">
                                          <p:stCondLst>
                                            <p:cond delay="0"/>
                                          </p:stCondLst>
                                        </p:cTn>
                                        <p:tgtEl>
                                          <p:spTgt spid="6"/>
                                        </p:tgtEl>
                                        <p:attrNameLst>
                                          <p:attrName>style.visibility</p:attrName>
                                        </p:attrNameLst>
                                      </p:cBhvr>
                                      <p:to>
                                        <p:strVal val="visible"/>
                                      </p:to>
                                    </p:set>
                                    <p:animEffect transition="in" filter="wipe(up)">
                                      <p:cBhvr>
                                        <p:cTn id="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6" grpId="0" uiExpand="1" bldLvl="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A41887C-1987-42BC-83F0-044556756EB5}"/>
              </a:ext>
            </a:extLst>
          </p:cNvPr>
          <p:cNvPicPr>
            <a:picLocks noChangeAspect="1"/>
          </p:cNvPicPr>
          <p:nvPr/>
        </p:nvPicPr>
        <p:blipFill>
          <a:blip r:embed="rId5"/>
          <a:stretch>
            <a:fillRect/>
          </a:stretch>
        </p:blipFill>
        <p:spPr>
          <a:xfrm>
            <a:off x="2065359" y="3712702"/>
            <a:ext cx="8696863" cy="2812013"/>
          </a:xfrm>
          <a:prstGeom prst="rect">
            <a:avLst/>
          </a:prstGeom>
          <a:ln>
            <a:solidFill>
              <a:schemeClr val="tx1"/>
            </a:solidFill>
          </a:ln>
          <a:effectLst>
            <a:outerShdw blurRad="50800" dist="38100" dir="2700000" algn="tl" rotWithShape="0">
              <a:prstClr val="black">
                <a:alpha val="40000"/>
              </a:prstClr>
            </a:outerShdw>
          </a:effectLst>
        </p:spPr>
      </p:pic>
      <p:sp>
        <p:nvSpPr>
          <p:cNvPr id="2" name="Title 1"/>
          <p:cNvSpPr>
            <a:spLocks noGrp="1"/>
          </p:cNvSpPr>
          <p:nvPr>
            <p:ph type="title"/>
          </p:nvPr>
        </p:nvSpPr>
        <p:spPr>
          <a:xfrm>
            <a:off x="2134286" y="756215"/>
            <a:ext cx="10746336" cy="983077"/>
          </a:xfrm>
        </p:spPr>
        <p:txBody>
          <a:bodyPr/>
          <a:lstStyle/>
          <a:p>
            <a:pPr>
              <a:lnSpc>
                <a:spcPts val="4800"/>
              </a:lnSpc>
            </a:pPr>
            <a:r>
              <a:rPr lang="en-US" sz="4800" dirty="0"/>
              <a:t>Requesting an </a:t>
            </a:r>
            <a:r>
              <a:rPr lang="en-US" sz="4800" u="sng" dirty="0"/>
              <a:t>Emergency</a:t>
            </a:r>
            <a:r>
              <a:rPr lang="en-US" sz="4800" dirty="0"/>
              <a:t> Closure</a:t>
            </a:r>
          </a:p>
        </p:txBody>
      </p:sp>
      <p:sp>
        <p:nvSpPr>
          <p:cNvPr id="4" name="Content Placeholder 3"/>
          <p:cNvSpPr>
            <a:spLocks noGrp="1"/>
          </p:cNvSpPr>
          <p:nvPr>
            <p:ph idx="13"/>
          </p:nvPr>
        </p:nvSpPr>
        <p:spPr>
          <a:xfrm>
            <a:off x="579864" y="1938920"/>
            <a:ext cx="5965902" cy="1836272"/>
          </a:xfrm>
        </p:spPr>
        <p:txBody>
          <a:bodyPr/>
          <a:lstStyle/>
          <a:p>
            <a:pPr marL="288925" indent="-285750">
              <a:buFont typeface="+mj-lt"/>
              <a:buAutoNum type="arabicPeriod"/>
            </a:pPr>
            <a:r>
              <a:rPr lang="en-US" sz="2800" dirty="0"/>
              <a:t>Go to Request Tab</a:t>
            </a:r>
          </a:p>
          <a:p>
            <a:pPr marL="288925" indent="-285750">
              <a:buFont typeface="+mj-lt"/>
              <a:buAutoNum type="arabicPeriod"/>
            </a:pPr>
            <a:r>
              <a:rPr lang="en-US" sz="2800" dirty="0"/>
              <a:t>Select Region &amp; Closure Type</a:t>
            </a:r>
          </a:p>
          <a:p>
            <a:pPr marL="288925" indent="-285750">
              <a:buFont typeface="+mj-lt"/>
              <a:buAutoNum type="arabicPeriod"/>
            </a:pPr>
            <a:r>
              <a:rPr lang="en-US" sz="2800" dirty="0"/>
              <a:t>Select Emergency Type</a:t>
            </a:r>
          </a:p>
        </p:txBody>
      </p:sp>
      <p:pic>
        <p:nvPicPr>
          <p:cNvPr id="18" name="Picture 17">
            <a:extLst>
              <a:ext uri="{FF2B5EF4-FFF2-40B4-BE49-F238E27FC236}">
                <a16:creationId xmlns:a16="http://schemas.microsoft.com/office/drawing/2014/main" id="{74F84520-71E4-4743-B890-3D9DB2DE5F9B}"/>
              </a:ext>
            </a:extLst>
          </p:cNvPr>
          <p:cNvPicPr>
            <a:picLocks noChangeAspect="1"/>
          </p:cNvPicPr>
          <p:nvPr/>
        </p:nvPicPr>
        <p:blipFill>
          <a:blip r:embed="rId6"/>
          <a:stretch>
            <a:fillRect/>
          </a:stretch>
        </p:blipFill>
        <p:spPr>
          <a:xfrm>
            <a:off x="0" y="22809"/>
            <a:ext cx="12089227" cy="797443"/>
          </a:xfrm>
          <a:prstGeom prst="rect">
            <a:avLst/>
          </a:prstGeom>
          <a:ln>
            <a:solidFill>
              <a:schemeClr val="tx1"/>
            </a:solidFill>
          </a:ln>
        </p:spPr>
      </p:pic>
      <p:cxnSp>
        <p:nvCxnSpPr>
          <p:cNvPr id="5" name="Straight Arrow Connector 4">
            <a:extLst>
              <a:ext uri="{FF2B5EF4-FFF2-40B4-BE49-F238E27FC236}">
                <a16:creationId xmlns:a16="http://schemas.microsoft.com/office/drawing/2014/main" id="{9C5D3BAD-3EEA-4519-A0EC-D440A4157302}"/>
              </a:ext>
            </a:extLst>
          </p:cNvPr>
          <p:cNvCxnSpPr>
            <a:cxnSpLocks/>
          </p:cNvCxnSpPr>
          <p:nvPr/>
        </p:nvCxnSpPr>
        <p:spPr>
          <a:xfrm flipV="1">
            <a:off x="2448720" y="408616"/>
            <a:ext cx="1371273" cy="159549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58CABFE-A797-40AD-892C-D15BCBE07084}"/>
              </a:ext>
            </a:extLst>
          </p:cNvPr>
          <p:cNvCxnSpPr>
            <a:cxnSpLocks/>
          </p:cNvCxnSpPr>
          <p:nvPr/>
        </p:nvCxnSpPr>
        <p:spPr>
          <a:xfrm>
            <a:off x="4965700" y="2698044"/>
            <a:ext cx="77730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840E946-367D-4410-BABC-7D237336EDE7}"/>
              </a:ext>
            </a:extLst>
          </p:cNvPr>
          <p:cNvCxnSpPr>
            <a:cxnSpLocks/>
          </p:cNvCxnSpPr>
          <p:nvPr/>
        </p:nvCxnSpPr>
        <p:spPr>
          <a:xfrm>
            <a:off x="2847494" y="3412984"/>
            <a:ext cx="841279" cy="84728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B573AD3-7A35-468A-B4A7-04CB09ED5E14}"/>
              </a:ext>
            </a:extLst>
          </p:cNvPr>
          <p:cNvPicPr/>
          <p:nvPr/>
        </p:nvPicPr>
        <p:blipFill>
          <a:blip r:embed="rId7"/>
          <a:stretch>
            <a:fillRect/>
          </a:stretch>
        </p:blipFill>
        <p:spPr>
          <a:xfrm>
            <a:off x="5786611" y="1773280"/>
            <a:ext cx="2944725" cy="1849527"/>
          </a:xfrm>
          <a:prstGeom prst="rect">
            <a:avLst/>
          </a:prstGeom>
          <a:ln>
            <a:solidFill>
              <a:schemeClr val="tx1"/>
            </a:solidFill>
          </a:ln>
          <a:effectLst>
            <a:outerShdw blurRad="50800" dist="38100" dir="2700000" algn="tl" rotWithShape="0">
              <a:prstClr val="black">
                <a:alpha val="40000"/>
              </a:prstClr>
            </a:outerShdw>
          </a:effectLst>
        </p:spPr>
      </p:pic>
      <p:sp>
        <p:nvSpPr>
          <p:cNvPr id="10" name="Oval 9">
            <a:extLst>
              <a:ext uri="{FF2B5EF4-FFF2-40B4-BE49-F238E27FC236}">
                <a16:creationId xmlns:a16="http://schemas.microsoft.com/office/drawing/2014/main" id="{2E7322B5-C6BE-4D39-B0F5-04E2B6339891}"/>
              </a:ext>
            </a:extLst>
          </p:cNvPr>
          <p:cNvSpPr/>
          <p:nvPr/>
        </p:nvSpPr>
        <p:spPr>
          <a:xfrm>
            <a:off x="3663616" y="23377"/>
            <a:ext cx="794084" cy="37135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corded Sound">
            <a:hlinkClick r:id="" action="ppaction://media"/>
            <a:extLst>
              <a:ext uri="{FF2B5EF4-FFF2-40B4-BE49-F238E27FC236}">
                <a16:creationId xmlns:a16="http://schemas.microsoft.com/office/drawing/2014/main" id="{ED64F689-A96E-4F86-B8F2-675B1CA6DBD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38420" y="966476"/>
            <a:ext cx="487363" cy="487363"/>
          </a:xfrm>
          <a:prstGeom prst="rect">
            <a:avLst/>
          </a:prstGeom>
        </p:spPr>
      </p:pic>
    </p:spTree>
    <p:extLst>
      <p:ext uri="{BB962C8B-B14F-4D97-AF65-F5344CB8AC3E}">
        <p14:creationId xmlns:p14="http://schemas.microsoft.com/office/powerpoint/2010/main" val="515918608"/>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7765" fill="hold"/>
                                        <p:tgtEl>
                                          <p:spTgt spid="3"/>
                                        </p:tgtEl>
                                      </p:cBhvr>
                                    </p:cmd>
                                  </p:childTnLst>
                                </p:cTn>
                              </p:par>
                              <p:par>
                                <p:cTn id="7" presetID="22" presetClass="entr" presetSubtype="1"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Effect transition="in" filter="wipe(up)">
                                      <p:cBhvr>
                                        <p:cTn id="9" dur="3000"/>
                                        <p:tgtEl>
                                          <p:spTgt spid="4"/>
                                        </p:tgtEl>
                                      </p:cBhvr>
                                    </p:animEffect>
                                  </p:childTnLst>
                                </p:cTn>
                              </p:par>
                              <p:par>
                                <p:cTn id="10" presetID="1" presetClass="entr" presetSubtype="0" fill="hold" grpId="0" nodeType="withEffect">
                                  <p:stCondLst>
                                    <p:cond delay="400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nodeType="withEffect">
                                  <p:stCondLst>
                                    <p:cond delay="4500"/>
                                  </p:stCondLst>
                                  <p:childTnLst>
                                    <p:set>
                                      <p:cBhvr>
                                        <p:cTn id="13" dur="1" fill="hold">
                                          <p:stCondLst>
                                            <p:cond delay="0"/>
                                          </p:stCondLst>
                                        </p:cTn>
                                        <p:tgtEl>
                                          <p:spTgt spid="5"/>
                                        </p:tgtEl>
                                        <p:attrNameLst>
                                          <p:attrName>style.visibility</p:attrName>
                                        </p:attrNameLst>
                                      </p:cBhvr>
                                      <p:to>
                                        <p:strVal val="visible"/>
                                      </p:to>
                                    </p:set>
                                  </p:childTnLst>
                                </p:cTn>
                              </p:par>
                              <p:par>
                                <p:cTn id="14" presetID="22" presetClass="entr" presetSubtype="1" fill="hold" nodeType="withEffect">
                                  <p:stCondLst>
                                    <p:cond delay="520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2000"/>
                                        <p:tgtEl>
                                          <p:spTgt spid="11"/>
                                        </p:tgtEl>
                                      </p:cBhvr>
                                    </p:animEffect>
                                  </p:childTnLst>
                                </p:cTn>
                              </p:par>
                              <p:par>
                                <p:cTn id="17" presetID="1" presetClass="entr" presetSubtype="0" fill="hold" nodeType="withEffect">
                                  <p:stCondLst>
                                    <p:cond delay="7300"/>
                                  </p:stCondLst>
                                  <p:childTnLst>
                                    <p:set>
                                      <p:cBhvr>
                                        <p:cTn id="18" dur="1" fill="hold">
                                          <p:stCondLst>
                                            <p:cond delay="0"/>
                                          </p:stCondLst>
                                        </p:cTn>
                                        <p:tgtEl>
                                          <p:spTgt spid="9"/>
                                        </p:tgtEl>
                                        <p:attrNameLst>
                                          <p:attrName>style.visibility</p:attrName>
                                        </p:attrNameLst>
                                      </p:cBhvr>
                                      <p:to>
                                        <p:strVal val="visible"/>
                                      </p:to>
                                    </p:set>
                                  </p:childTnLst>
                                </p:cTn>
                              </p:par>
                              <p:par>
                                <p:cTn id="19" presetID="22" presetClass="entr" presetSubtype="1" fill="hold" nodeType="withEffect">
                                  <p:stCondLst>
                                    <p:cond delay="790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2000"/>
                                        <p:tgtEl>
                                          <p:spTgt spid="14"/>
                                        </p:tgtEl>
                                      </p:cBhvr>
                                    </p:animEffect>
                                  </p:childTnLst>
                                </p:cTn>
                              </p:par>
                              <p:par>
                                <p:cTn id="22" presetID="1" presetClass="entr" presetSubtype="0" fill="hold" nodeType="withEffect">
                                  <p:stCondLst>
                                    <p:cond delay="1020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4" grpId="0" uiExpand="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57691"/>
            <a:ext cx="10972800" cy="900953"/>
          </a:xfrm>
        </p:spPr>
        <p:txBody>
          <a:bodyPr/>
          <a:lstStyle/>
          <a:p>
            <a:pPr>
              <a:lnSpc>
                <a:spcPts val="4800"/>
              </a:lnSpc>
            </a:pPr>
            <a:r>
              <a:rPr lang="en-US" sz="4800" dirty="0"/>
              <a:t>What is LCS?</a:t>
            </a:r>
            <a:endParaRPr lang="en-US" sz="4800" i="1" dirty="0">
              <a:solidFill>
                <a:srgbClr val="802F2D"/>
              </a:solidFill>
            </a:endParaRPr>
          </a:p>
        </p:txBody>
      </p:sp>
      <p:sp>
        <p:nvSpPr>
          <p:cNvPr id="4" name="Content Placeholder 3"/>
          <p:cNvSpPr>
            <a:spLocks noGrp="1"/>
          </p:cNvSpPr>
          <p:nvPr>
            <p:ph idx="13"/>
          </p:nvPr>
        </p:nvSpPr>
        <p:spPr>
          <a:xfrm>
            <a:off x="441064" y="1538344"/>
            <a:ext cx="11639774" cy="4415416"/>
          </a:xfrm>
        </p:spPr>
        <p:txBody>
          <a:bodyPr/>
          <a:lstStyle/>
          <a:p>
            <a:r>
              <a:rPr lang="en-US" sz="2800" dirty="0"/>
              <a:t>The Wisconsin Lane Closure System (LCS) is a web-based system for tracking closures and restrictions on Wisconsin Interstate, US, and State highways</a:t>
            </a:r>
          </a:p>
          <a:p>
            <a:r>
              <a:rPr lang="en-US" sz="2800" dirty="0"/>
              <a:t>Provides a standard interface for lane closure operations, closure tracking, and data retrieval for WisDOT regional offices statewide</a:t>
            </a:r>
          </a:p>
          <a:p>
            <a:r>
              <a:rPr lang="en-US" sz="2800" dirty="0"/>
              <a:t>Improving the completeness, reliability, and timeliness of lane closure data on state highways</a:t>
            </a:r>
          </a:p>
          <a:p>
            <a:r>
              <a:rPr lang="en-US" sz="2800" dirty="0"/>
              <a:t>All LCS data is archived in the WisTransPortal system for future analysis and integration with other applications and research</a:t>
            </a:r>
          </a:p>
        </p:txBody>
      </p:sp>
      <p:pic>
        <p:nvPicPr>
          <p:cNvPr id="3" name="slide03">
            <a:hlinkClick r:id="" action="ppaction://media"/>
            <a:extLst>
              <a:ext uri="{FF2B5EF4-FFF2-40B4-BE49-F238E27FC236}">
                <a16:creationId xmlns:a16="http://schemas.microsoft.com/office/drawing/2014/main" id="{B853BCE5-AB3D-4176-9B1F-90A330F893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064" y="320804"/>
            <a:ext cx="487363" cy="487363"/>
          </a:xfrm>
          <a:prstGeom prst="rect">
            <a:avLst/>
          </a:prstGeom>
        </p:spPr>
      </p:pic>
    </p:spTree>
    <p:extLst>
      <p:ext uri="{BB962C8B-B14F-4D97-AF65-F5344CB8AC3E}">
        <p14:creationId xmlns:p14="http://schemas.microsoft.com/office/powerpoint/2010/main" val="1337821676"/>
      </p:ext>
    </p:extLst>
  </p:cSld>
  <p:clrMapOvr>
    <a:masterClrMapping/>
  </p:clrMapOvr>
  <mc:AlternateContent xmlns:mc="http://schemas.openxmlformats.org/markup-compatibility/2006" xmlns:p14="http://schemas.microsoft.com/office/powerpoint/2010/main">
    <mc:Choice Requires="p14">
      <p:transition spd="med" p14:dur="700" advClick="0" advTm="46000">
        <p:fade/>
      </p:transition>
    </mc:Choice>
    <mc:Fallback xmlns="">
      <p:transition spd="med" advClick="0" advTm="4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41271" fill="hold"/>
                                        <p:tgtEl>
                                          <p:spTgt spid="3"/>
                                        </p:tgtEl>
                                      </p:cBhvr>
                                    </p:cmd>
                                  </p:childTnLst>
                                </p:cTn>
                              </p:par>
                              <p:par>
                                <p:cTn id="7" presetID="14" presetClass="entr" presetSubtype="10" fill="hold" grpId="0" nodeType="withEffect">
                                  <p:stCondLst>
                                    <p:cond delay="1000"/>
                                  </p:stCondLst>
                                  <p:iterate type="wd">
                                    <p:tmPct val="10000"/>
                                  </p:iterate>
                                  <p:childTnLst>
                                    <p:set>
                                      <p:cBhvr>
                                        <p:cTn id="8" dur="1" fill="hold">
                                          <p:stCondLst>
                                            <p:cond delay="0"/>
                                          </p:stCondLst>
                                        </p:cTn>
                                        <p:tgtEl>
                                          <p:spTgt spid="4"/>
                                        </p:tgtEl>
                                        <p:attrNameLst>
                                          <p:attrName>style.visibility</p:attrName>
                                        </p:attrNameLst>
                                      </p:cBhvr>
                                      <p:to>
                                        <p:strVal val="visible"/>
                                      </p:to>
                                    </p:set>
                                    <p:animEffect transition="in" filter="randombar(horizontal)">
                                      <p:cBhvr>
                                        <p:cTn id="9" dur="19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4" grpId="0" uiExpan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8480"/>
            <a:ext cx="10972800" cy="865693"/>
          </a:xfrm>
        </p:spPr>
        <p:txBody>
          <a:bodyPr/>
          <a:lstStyle/>
          <a:p>
            <a:pPr>
              <a:lnSpc>
                <a:spcPts val="4800"/>
              </a:lnSpc>
            </a:pPr>
            <a:r>
              <a:rPr lang="en-US" sz="4800" dirty="0"/>
              <a:t>Work Types - Emergency</a:t>
            </a:r>
          </a:p>
        </p:txBody>
      </p:sp>
      <p:sp>
        <p:nvSpPr>
          <p:cNvPr id="4" name="Content Placeholder 3"/>
          <p:cNvSpPr>
            <a:spLocks noGrp="1"/>
          </p:cNvSpPr>
          <p:nvPr>
            <p:ph idx="13"/>
          </p:nvPr>
        </p:nvSpPr>
        <p:spPr>
          <a:xfrm>
            <a:off x="968358" y="1174173"/>
            <a:ext cx="10972800" cy="4673561"/>
          </a:xfrm>
        </p:spPr>
        <p:txBody>
          <a:bodyPr numCol="3"/>
          <a:lstStyle/>
          <a:p>
            <a:pPr>
              <a:lnSpc>
                <a:spcPct val="100000"/>
              </a:lnSpc>
              <a:spcBef>
                <a:spcPts val="400"/>
              </a:spcBef>
            </a:pPr>
            <a:r>
              <a:rPr lang="en-US" sz="2600" dirty="0"/>
              <a:t>Barrier Wall Repair</a:t>
            </a:r>
          </a:p>
          <a:p>
            <a:pPr>
              <a:lnSpc>
                <a:spcPct val="100000"/>
              </a:lnSpc>
              <a:spcBef>
                <a:spcPts val="400"/>
              </a:spcBef>
            </a:pPr>
            <a:r>
              <a:rPr lang="en-US" sz="2600" dirty="0"/>
              <a:t>Bridge Hit</a:t>
            </a:r>
          </a:p>
          <a:p>
            <a:pPr>
              <a:lnSpc>
                <a:spcPct val="100000"/>
              </a:lnSpc>
              <a:spcBef>
                <a:spcPts val="400"/>
              </a:spcBef>
            </a:pPr>
            <a:r>
              <a:rPr lang="en-US" sz="2600" dirty="0"/>
              <a:t>Bridge Repair</a:t>
            </a:r>
          </a:p>
          <a:p>
            <a:pPr>
              <a:lnSpc>
                <a:spcPct val="100000"/>
              </a:lnSpc>
              <a:spcBef>
                <a:spcPts val="400"/>
              </a:spcBef>
            </a:pPr>
            <a:r>
              <a:rPr lang="en-US" sz="2600" dirty="0"/>
              <a:t>Bump Grinding</a:t>
            </a:r>
          </a:p>
          <a:p>
            <a:pPr>
              <a:lnSpc>
                <a:spcPct val="100000"/>
              </a:lnSpc>
              <a:spcBef>
                <a:spcPts val="400"/>
              </a:spcBef>
            </a:pPr>
            <a:r>
              <a:rPr lang="en-US" sz="2600" dirty="0"/>
              <a:t>Cable Guard Repair</a:t>
            </a:r>
          </a:p>
          <a:p>
            <a:pPr>
              <a:lnSpc>
                <a:spcPct val="100000"/>
              </a:lnSpc>
              <a:spcBef>
                <a:spcPts val="400"/>
              </a:spcBef>
            </a:pPr>
            <a:r>
              <a:rPr lang="en-US" sz="2600" dirty="0"/>
              <a:t>Clearing, Grubbing &amp; Tree Removal</a:t>
            </a:r>
          </a:p>
          <a:p>
            <a:pPr>
              <a:lnSpc>
                <a:spcPct val="100000"/>
              </a:lnSpc>
              <a:spcBef>
                <a:spcPts val="400"/>
              </a:spcBef>
            </a:pPr>
            <a:r>
              <a:rPr lang="en-US" sz="2600" dirty="0"/>
              <a:t>Crash Cleanup</a:t>
            </a:r>
          </a:p>
          <a:p>
            <a:pPr>
              <a:lnSpc>
                <a:spcPct val="100000"/>
              </a:lnSpc>
              <a:spcBef>
                <a:spcPts val="400"/>
              </a:spcBef>
            </a:pPr>
            <a:r>
              <a:rPr lang="en-US" sz="2600" dirty="0"/>
              <a:t>Crash Drum Repair</a:t>
            </a:r>
          </a:p>
          <a:p>
            <a:pPr>
              <a:lnSpc>
                <a:spcPct val="100000"/>
              </a:lnSpc>
              <a:spcBef>
                <a:spcPts val="400"/>
              </a:spcBef>
            </a:pPr>
            <a:r>
              <a:rPr lang="en-US" sz="2600" dirty="0"/>
              <a:t>Culvert Repair</a:t>
            </a:r>
          </a:p>
          <a:p>
            <a:pPr>
              <a:lnSpc>
                <a:spcPct val="100000"/>
              </a:lnSpc>
              <a:spcBef>
                <a:spcPts val="400"/>
              </a:spcBef>
            </a:pPr>
            <a:r>
              <a:rPr lang="en-US" sz="2600" dirty="0"/>
              <a:t>Drainage Repair</a:t>
            </a:r>
          </a:p>
          <a:p>
            <a:pPr>
              <a:lnSpc>
                <a:spcPct val="100000"/>
              </a:lnSpc>
              <a:spcBef>
                <a:spcPts val="400"/>
              </a:spcBef>
            </a:pPr>
            <a:r>
              <a:rPr lang="en-US" sz="2600" dirty="0"/>
              <a:t>Fiber Repair</a:t>
            </a:r>
          </a:p>
          <a:p>
            <a:pPr>
              <a:lnSpc>
                <a:spcPct val="100000"/>
              </a:lnSpc>
              <a:spcBef>
                <a:spcPts val="400"/>
              </a:spcBef>
            </a:pPr>
            <a:r>
              <a:rPr lang="en-US" sz="2600" dirty="0"/>
              <a:t>Flooding</a:t>
            </a:r>
          </a:p>
          <a:p>
            <a:pPr>
              <a:lnSpc>
                <a:spcPct val="100000"/>
              </a:lnSpc>
              <a:spcBef>
                <a:spcPts val="400"/>
              </a:spcBef>
            </a:pPr>
            <a:r>
              <a:rPr lang="en-US" sz="2600" dirty="0"/>
              <a:t>Gas Main Repair</a:t>
            </a:r>
          </a:p>
          <a:p>
            <a:pPr>
              <a:lnSpc>
                <a:spcPct val="100000"/>
              </a:lnSpc>
              <a:spcBef>
                <a:spcPts val="400"/>
              </a:spcBef>
            </a:pPr>
            <a:r>
              <a:rPr lang="en-US" sz="2600" dirty="0"/>
              <a:t>Guard Rail Repair</a:t>
            </a:r>
          </a:p>
          <a:p>
            <a:pPr>
              <a:lnSpc>
                <a:spcPct val="100000"/>
              </a:lnSpc>
              <a:spcBef>
                <a:spcPts val="400"/>
              </a:spcBef>
            </a:pPr>
            <a:r>
              <a:rPr lang="en-US" sz="2600" dirty="0"/>
              <a:t>ITS Repair</a:t>
            </a:r>
          </a:p>
          <a:p>
            <a:pPr>
              <a:lnSpc>
                <a:spcPct val="100000"/>
              </a:lnSpc>
              <a:spcBef>
                <a:spcPts val="400"/>
              </a:spcBef>
            </a:pPr>
            <a:r>
              <a:rPr lang="en-US" sz="2600" dirty="0"/>
              <a:t>Lighting Repair</a:t>
            </a:r>
          </a:p>
          <a:p>
            <a:pPr>
              <a:lnSpc>
                <a:spcPct val="100000"/>
              </a:lnSpc>
              <a:spcBef>
                <a:spcPts val="400"/>
              </a:spcBef>
            </a:pPr>
            <a:r>
              <a:rPr lang="en-US" sz="2600" dirty="0"/>
              <a:t>Patch Work</a:t>
            </a:r>
          </a:p>
          <a:p>
            <a:pPr>
              <a:lnSpc>
                <a:spcPct val="100000"/>
              </a:lnSpc>
              <a:spcBef>
                <a:spcPts val="400"/>
              </a:spcBef>
            </a:pPr>
            <a:r>
              <a:rPr lang="en-US" sz="2600" dirty="0"/>
              <a:t>Pavement Buckle</a:t>
            </a:r>
          </a:p>
          <a:p>
            <a:pPr>
              <a:lnSpc>
                <a:spcPct val="100000"/>
              </a:lnSpc>
              <a:spcBef>
                <a:spcPts val="400"/>
              </a:spcBef>
            </a:pPr>
            <a:r>
              <a:rPr lang="en-US" sz="2600" dirty="0"/>
              <a:t>Pavement Heave Repair</a:t>
            </a:r>
          </a:p>
          <a:p>
            <a:pPr>
              <a:lnSpc>
                <a:spcPct val="100000"/>
              </a:lnSpc>
              <a:spcBef>
                <a:spcPts val="400"/>
              </a:spcBef>
            </a:pPr>
            <a:r>
              <a:rPr lang="en-US" sz="2600" dirty="0"/>
              <a:t>Pavement Marking Repair</a:t>
            </a:r>
          </a:p>
          <a:p>
            <a:pPr>
              <a:lnSpc>
                <a:spcPct val="100000"/>
              </a:lnSpc>
              <a:spcBef>
                <a:spcPts val="400"/>
              </a:spcBef>
            </a:pPr>
            <a:r>
              <a:rPr lang="en-US" sz="2600" dirty="0"/>
              <a:t>Pavement Repair</a:t>
            </a:r>
          </a:p>
          <a:p>
            <a:pPr>
              <a:lnSpc>
                <a:spcPct val="100000"/>
              </a:lnSpc>
              <a:spcBef>
                <a:spcPts val="400"/>
              </a:spcBef>
            </a:pPr>
            <a:r>
              <a:rPr lang="en-US" sz="2600" dirty="0"/>
              <a:t>Railroad Crossing Repair</a:t>
            </a:r>
          </a:p>
          <a:p>
            <a:pPr>
              <a:lnSpc>
                <a:spcPct val="100000"/>
              </a:lnSpc>
              <a:spcBef>
                <a:spcPts val="400"/>
              </a:spcBef>
            </a:pPr>
            <a:r>
              <a:rPr lang="en-US" sz="2600" dirty="0"/>
              <a:t>Sewer Repair</a:t>
            </a:r>
          </a:p>
          <a:p>
            <a:pPr>
              <a:lnSpc>
                <a:spcPct val="100000"/>
              </a:lnSpc>
              <a:spcBef>
                <a:spcPts val="400"/>
              </a:spcBef>
            </a:pPr>
            <a:r>
              <a:rPr lang="en-US" sz="2600" dirty="0"/>
              <a:t>Shoulder Repair</a:t>
            </a:r>
          </a:p>
          <a:p>
            <a:pPr>
              <a:lnSpc>
                <a:spcPct val="100000"/>
              </a:lnSpc>
              <a:spcBef>
                <a:spcPts val="400"/>
              </a:spcBef>
            </a:pPr>
            <a:r>
              <a:rPr lang="en-US" sz="2600" dirty="0"/>
              <a:t>Sink Hole</a:t>
            </a:r>
          </a:p>
          <a:p>
            <a:pPr>
              <a:lnSpc>
                <a:spcPct val="100000"/>
              </a:lnSpc>
              <a:spcBef>
                <a:spcPts val="400"/>
              </a:spcBef>
            </a:pPr>
            <a:r>
              <a:rPr lang="en-US" sz="2600" dirty="0"/>
              <a:t>Traffic Signal Repair</a:t>
            </a:r>
          </a:p>
          <a:p>
            <a:pPr>
              <a:lnSpc>
                <a:spcPct val="100000"/>
              </a:lnSpc>
              <a:spcBef>
                <a:spcPts val="400"/>
              </a:spcBef>
            </a:pPr>
            <a:r>
              <a:rPr lang="en-US" sz="2600" dirty="0"/>
              <a:t>Utility Service Repair</a:t>
            </a:r>
          </a:p>
          <a:p>
            <a:pPr>
              <a:lnSpc>
                <a:spcPct val="100000"/>
              </a:lnSpc>
              <a:spcBef>
                <a:spcPts val="400"/>
              </a:spcBef>
            </a:pPr>
            <a:r>
              <a:rPr lang="en-US" sz="2600" dirty="0"/>
              <a:t>Washout Repair</a:t>
            </a:r>
          </a:p>
          <a:p>
            <a:pPr>
              <a:lnSpc>
                <a:spcPct val="100000"/>
              </a:lnSpc>
              <a:spcBef>
                <a:spcPts val="400"/>
              </a:spcBef>
            </a:pPr>
            <a:r>
              <a:rPr lang="en-US" sz="2600" dirty="0"/>
              <a:t>Water Main Repair</a:t>
            </a:r>
          </a:p>
          <a:p>
            <a:pPr>
              <a:lnSpc>
                <a:spcPct val="100000"/>
              </a:lnSpc>
              <a:spcBef>
                <a:spcPts val="400"/>
              </a:spcBef>
            </a:pPr>
            <a:r>
              <a:rPr lang="en-US" sz="2600" dirty="0"/>
              <a:t>Other</a:t>
            </a:r>
          </a:p>
        </p:txBody>
      </p:sp>
      <p:pic>
        <p:nvPicPr>
          <p:cNvPr id="3" name="Recorded Sound">
            <a:hlinkClick r:id="" action="ppaction://media"/>
            <a:extLst>
              <a:ext uri="{FF2B5EF4-FFF2-40B4-BE49-F238E27FC236}">
                <a16:creationId xmlns:a16="http://schemas.microsoft.com/office/drawing/2014/main" id="{61144520-2E26-42BA-9DA2-973D2DB55C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0842" y="64798"/>
            <a:ext cx="487363" cy="487363"/>
          </a:xfrm>
          <a:prstGeom prst="rect">
            <a:avLst/>
          </a:prstGeom>
        </p:spPr>
      </p:pic>
    </p:spTree>
    <p:extLst>
      <p:ext uri="{BB962C8B-B14F-4D97-AF65-F5344CB8AC3E}">
        <p14:creationId xmlns:p14="http://schemas.microsoft.com/office/powerpoint/2010/main" val="459677947"/>
      </p:ext>
    </p:extLst>
  </p:cSld>
  <p:clrMapOvr>
    <a:masterClrMapping/>
  </p:clrMapOvr>
  <mc:AlternateContent xmlns:mc="http://schemas.openxmlformats.org/markup-compatibility/2006">
    <mc:Choice xmlns:p14="http://schemas.microsoft.com/office/powerpoint/2010/main" Requires="p14">
      <p:transition spd="med" p14:dur="700" advClick="0" advTm="18000">
        <p:fade/>
      </p:transition>
    </mc:Choice>
    <mc:Fallback>
      <p:transition spd="med"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9042" fill="hold"/>
                                        <p:tgtEl>
                                          <p:spTgt spid="3"/>
                                        </p:tgtEl>
                                      </p:cBhvr>
                                    </p:cmd>
                                  </p:childTnLst>
                                </p:cTn>
                              </p:par>
                              <p:par>
                                <p:cTn id="7" presetID="10" presetClass="entr" presetSubtype="0" fill="hold" grpId="0" nodeType="withEffect">
                                  <p:stCondLst>
                                    <p:cond delay="1000"/>
                                  </p:stCondLst>
                                  <p:iterate type="wd">
                                    <p:tmPct val="10000"/>
                                  </p:iterate>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4" grpId="0" uiExpan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58" y="246215"/>
            <a:ext cx="5370286" cy="983077"/>
          </a:xfrm>
        </p:spPr>
        <p:txBody>
          <a:bodyPr/>
          <a:lstStyle/>
          <a:p>
            <a:pPr>
              <a:lnSpc>
                <a:spcPts val="4800"/>
              </a:lnSpc>
            </a:pPr>
            <a:r>
              <a:rPr lang="en-US" sz="4800" dirty="0"/>
              <a:t>Requesting a Closure</a:t>
            </a:r>
          </a:p>
        </p:txBody>
      </p:sp>
      <p:sp>
        <p:nvSpPr>
          <p:cNvPr id="4" name="Content Placeholder 3"/>
          <p:cNvSpPr>
            <a:spLocks noGrp="1"/>
          </p:cNvSpPr>
          <p:nvPr>
            <p:ph idx="13"/>
          </p:nvPr>
        </p:nvSpPr>
        <p:spPr>
          <a:xfrm>
            <a:off x="299141" y="1392513"/>
            <a:ext cx="5297036" cy="3646255"/>
          </a:xfrm>
        </p:spPr>
        <p:txBody>
          <a:bodyPr/>
          <a:lstStyle/>
          <a:p>
            <a:pPr marL="288925" indent="-285750">
              <a:buFont typeface="+mj-lt"/>
              <a:buAutoNum type="arabicPeriod"/>
            </a:pPr>
            <a:r>
              <a:rPr lang="en-US" sz="2800" dirty="0"/>
              <a:t>Select the facility type</a:t>
            </a:r>
          </a:p>
          <a:p>
            <a:pPr marL="288925" indent="-285750">
              <a:buFont typeface="+mj-lt"/>
              <a:buAutoNum type="arabicPeriod"/>
            </a:pPr>
            <a:r>
              <a:rPr lang="en-US" sz="2800" dirty="0"/>
              <a:t>Enter the schedule information</a:t>
            </a:r>
          </a:p>
          <a:p>
            <a:pPr marL="288925" indent="-285750">
              <a:buFont typeface="+mj-lt"/>
              <a:buAutoNum type="arabicPeriod"/>
            </a:pPr>
            <a:r>
              <a:rPr lang="en-US" sz="2800" dirty="0"/>
              <a:t>Enter the roadway status and/or fill out the lane diagram information</a:t>
            </a:r>
          </a:p>
          <a:p>
            <a:pPr marL="288925" indent="-285750">
              <a:buFont typeface="+mj-lt"/>
              <a:buAutoNum type="arabicPeriod"/>
            </a:pPr>
            <a:r>
              <a:rPr lang="en-US" sz="2800" dirty="0"/>
              <a:t>Enter the highway location information</a:t>
            </a:r>
          </a:p>
          <a:p>
            <a:pPr marL="288925" indent="-285750">
              <a:buFont typeface="+mj-lt"/>
              <a:buAutoNum type="arabicPeriod"/>
            </a:pPr>
            <a:r>
              <a:rPr lang="en-US" sz="2800" dirty="0"/>
              <a:t>Enter restrictions and/or detour routes limit</a:t>
            </a:r>
          </a:p>
        </p:txBody>
      </p:sp>
      <p:pic>
        <p:nvPicPr>
          <p:cNvPr id="6" name="Picture 5">
            <a:extLst>
              <a:ext uri="{FF2B5EF4-FFF2-40B4-BE49-F238E27FC236}">
                <a16:creationId xmlns:a16="http://schemas.microsoft.com/office/drawing/2014/main" id="{9883AE5E-320F-495E-AF62-3D3199C2B7F4}"/>
              </a:ext>
            </a:extLst>
          </p:cNvPr>
          <p:cNvPicPr/>
          <p:nvPr/>
        </p:nvPicPr>
        <p:blipFill rotWithShape="1">
          <a:blip r:embed="rId5"/>
          <a:srcRect r="3499" b="2115"/>
          <a:stretch/>
        </p:blipFill>
        <p:spPr>
          <a:xfrm>
            <a:off x="5761082" y="-43541"/>
            <a:ext cx="6195277" cy="6901542"/>
          </a:xfrm>
          <a:prstGeom prst="rect">
            <a:avLst/>
          </a:prstGeom>
          <a:ln>
            <a:solidFill>
              <a:schemeClr val="tx1"/>
            </a:solidFill>
          </a:ln>
          <a:effectLst>
            <a:outerShdw blurRad="50800" dist="38100" dir="2700000" algn="tl" rotWithShape="0">
              <a:prstClr val="black">
                <a:alpha val="40000"/>
              </a:prstClr>
            </a:outerShdw>
          </a:effectLst>
        </p:spPr>
      </p:pic>
      <p:sp>
        <p:nvSpPr>
          <p:cNvPr id="7" name="Oval 6">
            <a:extLst>
              <a:ext uri="{FF2B5EF4-FFF2-40B4-BE49-F238E27FC236}">
                <a16:creationId xmlns:a16="http://schemas.microsoft.com/office/drawing/2014/main" id="{1E9E7395-BBA8-48E3-A5A0-9B145943FC9D}"/>
              </a:ext>
            </a:extLst>
          </p:cNvPr>
          <p:cNvSpPr/>
          <p:nvPr/>
        </p:nvSpPr>
        <p:spPr>
          <a:xfrm>
            <a:off x="8914312" y="267458"/>
            <a:ext cx="930971" cy="28975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74F7E22-34AC-4F1E-991C-A1EED5C216A3}"/>
              </a:ext>
            </a:extLst>
          </p:cNvPr>
          <p:cNvSpPr/>
          <p:nvPr/>
        </p:nvSpPr>
        <p:spPr>
          <a:xfrm>
            <a:off x="5744513" y="1697116"/>
            <a:ext cx="930971" cy="28975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8602365-7F08-4418-9945-5E835308852D}"/>
              </a:ext>
            </a:extLst>
          </p:cNvPr>
          <p:cNvSpPr/>
          <p:nvPr/>
        </p:nvSpPr>
        <p:spPr>
          <a:xfrm>
            <a:off x="6865983" y="939535"/>
            <a:ext cx="930971" cy="28975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77F0C2B-629A-4D97-B341-4798E11060C5}"/>
              </a:ext>
            </a:extLst>
          </p:cNvPr>
          <p:cNvSpPr/>
          <p:nvPr/>
        </p:nvSpPr>
        <p:spPr>
          <a:xfrm>
            <a:off x="5705444" y="276695"/>
            <a:ext cx="930971" cy="28975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2E768835-2D20-4E53-B9F0-8733F9AB8F66}"/>
              </a:ext>
            </a:extLst>
          </p:cNvPr>
          <p:cNvCxnSpPr>
            <a:cxnSpLocks/>
          </p:cNvCxnSpPr>
          <p:nvPr/>
        </p:nvCxnSpPr>
        <p:spPr>
          <a:xfrm flipV="1">
            <a:off x="4901478" y="4084320"/>
            <a:ext cx="1154486" cy="30926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0FF20FE0-0823-4B00-8D31-19BA9ADED2A5}"/>
              </a:ext>
            </a:extLst>
          </p:cNvPr>
          <p:cNvPicPr>
            <a:picLocks noChangeAspect="1"/>
          </p:cNvPicPr>
          <p:nvPr/>
        </p:nvPicPr>
        <p:blipFill>
          <a:blip r:embed="rId6"/>
          <a:stretch>
            <a:fillRect/>
          </a:stretch>
        </p:blipFill>
        <p:spPr>
          <a:xfrm>
            <a:off x="226671" y="5038768"/>
            <a:ext cx="5344421" cy="1737360"/>
          </a:xfrm>
          <a:prstGeom prst="rect">
            <a:avLst/>
          </a:prstGeom>
          <a:ln>
            <a:solidFill>
              <a:schemeClr val="tx1"/>
            </a:solidFill>
          </a:ln>
          <a:effectLst>
            <a:outerShdw blurRad="50800" dist="38100" dir="2700000" algn="tl" rotWithShape="0">
              <a:prstClr val="black">
                <a:alpha val="40000"/>
              </a:prstClr>
            </a:outerShdw>
          </a:effectLst>
        </p:spPr>
      </p:pic>
      <p:sp>
        <p:nvSpPr>
          <p:cNvPr id="13" name="Oval 12">
            <a:extLst>
              <a:ext uri="{FF2B5EF4-FFF2-40B4-BE49-F238E27FC236}">
                <a16:creationId xmlns:a16="http://schemas.microsoft.com/office/drawing/2014/main" id="{CACB294D-6C1B-41B3-88B5-E045491D044B}"/>
              </a:ext>
            </a:extLst>
          </p:cNvPr>
          <p:cNvSpPr/>
          <p:nvPr/>
        </p:nvSpPr>
        <p:spPr>
          <a:xfrm>
            <a:off x="4901478" y="4990642"/>
            <a:ext cx="930971" cy="28975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EA644DD-ECC8-463B-ACCE-E52ADC0FB3D6}"/>
              </a:ext>
            </a:extLst>
          </p:cNvPr>
          <p:cNvSpPr/>
          <p:nvPr/>
        </p:nvSpPr>
        <p:spPr>
          <a:xfrm>
            <a:off x="39894" y="6524131"/>
            <a:ext cx="930971" cy="28975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corded Sound">
            <a:hlinkClick r:id="" action="ppaction://media"/>
            <a:extLst>
              <a:ext uri="{FF2B5EF4-FFF2-40B4-BE49-F238E27FC236}">
                <a16:creationId xmlns:a16="http://schemas.microsoft.com/office/drawing/2014/main" id="{3001DD89-4F90-48A3-AB82-F0203D67E42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85500" y="11127"/>
            <a:ext cx="487363" cy="487363"/>
          </a:xfrm>
          <a:prstGeom prst="rect">
            <a:avLst/>
          </a:prstGeom>
        </p:spPr>
      </p:pic>
    </p:spTree>
    <p:extLst>
      <p:ext uri="{BB962C8B-B14F-4D97-AF65-F5344CB8AC3E}">
        <p14:creationId xmlns:p14="http://schemas.microsoft.com/office/powerpoint/2010/main" val="3701304348"/>
      </p:ext>
    </p:extLst>
  </p:cSld>
  <p:clrMapOvr>
    <a:masterClrMapping/>
  </p:clrMapOvr>
  <mc:AlternateContent xmlns:mc="http://schemas.openxmlformats.org/markup-compatibility/2006" xmlns:p14="http://schemas.microsoft.com/office/powerpoint/2010/main">
    <mc:Choice Requires="p14">
      <p:transition spd="med" p14:dur="700" advClick="0" advTm="23000">
        <p:fade/>
      </p:transition>
    </mc:Choice>
    <mc:Fallback xmlns="">
      <p:transition spd="med" advClick="0" advTm="2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19584" fill="hold"/>
                                        <p:tgtEl>
                                          <p:spTgt spid="3"/>
                                        </p:tgtEl>
                                      </p:cBhvr>
                                    </p:cmd>
                                  </p:childTnLst>
                                </p:cTn>
                              </p:par>
                              <p:par>
                                <p:cTn id="7" presetID="22" presetClass="entr" presetSubtype="1" fill="hold" nodeType="withEffect">
                                  <p:stCondLst>
                                    <p:cond delay="500"/>
                                  </p:stCondLst>
                                  <p:childTnLst>
                                    <p:set>
                                      <p:cBhvr>
                                        <p:cTn id="8" dur="1" fill="hold">
                                          <p:stCondLst>
                                            <p:cond delay="0"/>
                                          </p:stCondLst>
                                        </p:cTn>
                                        <p:tgtEl>
                                          <p:spTgt spid="12"/>
                                        </p:tgtEl>
                                        <p:attrNameLst>
                                          <p:attrName>style.visibility</p:attrName>
                                        </p:attrNameLst>
                                      </p:cBhvr>
                                      <p:to>
                                        <p:strVal val="visible"/>
                                      </p:to>
                                    </p:set>
                                    <p:animEffect transition="in" filter="wipe(up)">
                                      <p:cBhvr>
                                        <p:cTn id="9" dur="2000"/>
                                        <p:tgtEl>
                                          <p:spTgt spid="12"/>
                                        </p:tgtEl>
                                      </p:cBhvr>
                                    </p:animEffect>
                                  </p:childTnLst>
                                </p:cTn>
                              </p:par>
                              <p:par>
                                <p:cTn id="10" presetID="1" presetClass="entr" presetSubtype="0" fill="hold" grpId="0" nodeType="withEffect">
                                  <p:stCondLst>
                                    <p:cond delay="500"/>
                                  </p:stCondLst>
                                  <p:childTnLst>
                                    <p:set>
                                      <p:cBhvr>
                                        <p:cTn id="11" dur="1" fill="hold">
                                          <p:stCondLst>
                                            <p:cond delay="0"/>
                                          </p:stCondLst>
                                        </p:cTn>
                                        <p:tgtEl>
                                          <p:spTgt spid="13"/>
                                        </p:tgtEl>
                                        <p:attrNameLst>
                                          <p:attrName>style.visibility</p:attrName>
                                        </p:attrNameLst>
                                      </p:cBhvr>
                                      <p:to>
                                        <p:strVal val="visible"/>
                                      </p:to>
                                    </p:set>
                                  </p:childTnLst>
                                </p:cTn>
                              </p:par>
                              <p:par>
                                <p:cTn id="12" presetID="1" presetClass="entr" presetSubtype="0" fill="hold" grpId="0" nodeType="withEffect">
                                  <p:stCondLst>
                                    <p:cond delay="500"/>
                                  </p:stCondLst>
                                  <p:childTnLst>
                                    <p:set>
                                      <p:cBhvr>
                                        <p:cTn id="13" dur="1" fill="hold">
                                          <p:stCondLst>
                                            <p:cond delay="0"/>
                                          </p:stCondLst>
                                        </p:cTn>
                                        <p:tgtEl>
                                          <p:spTgt spid="14"/>
                                        </p:tgtEl>
                                        <p:attrNameLst>
                                          <p:attrName>style.visibility</p:attrName>
                                        </p:attrNameLst>
                                      </p:cBhvr>
                                      <p:to>
                                        <p:strVal val="visible"/>
                                      </p:to>
                                    </p:set>
                                  </p:childTnLst>
                                </p:cTn>
                              </p:par>
                              <p:par>
                                <p:cTn id="14" presetID="22" presetClass="entr" presetSubtype="1" fill="hold" nodeType="withEffect">
                                  <p:stCondLst>
                                    <p:cond delay="50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3000"/>
                                        <p:tgtEl>
                                          <p:spTgt spid="6"/>
                                        </p:tgtEl>
                                      </p:cBhvr>
                                    </p:animEffect>
                                  </p:childTnLst>
                                </p:cTn>
                              </p:par>
                              <p:par>
                                <p:cTn id="17" presetID="22" presetClass="entr" presetSubtype="1"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3000"/>
                                        <p:tgtEl>
                                          <p:spTgt spid="4"/>
                                        </p:tgtEl>
                                      </p:cBhvr>
                                    </p:animEffect>
                                  </p:childTnLst>
                                </p:cTn>
                              </p:par>
                              <p:par>
                                <p:cTn id="20" presetID="1" presetClass="entr" presetSubtype="0" fill="hold" grpId="0" nodeType="withEffect">
                                  <p:stCondLst>
                                    <p:cond delay="14100"/>
                                  </p:stCondLst>
                                  <p:childTnLst>
                                    <p:set>
                                      <p:cBhvr>
                                        <p:cTn id="21" dur="1" fill="hold">
                                          <p:stCondLst>
                                            <p:cond delay="0"/>
                                          </p:stCondLst>
                                        </p:cTn>
                                        <p:tgtEl>
                                          <p:spTgt spid="10"/>
                                        </p:tgtEl>
                                        <p:attrNameLst>
                                          <p:attrName>style.visibility</p:attrName>
                                        </p:attrNameLst>
                                      </p:cBhvr>
                                      <p:to>
                                        <p:strVal val="visible"/>
                                      </p:to>
                                    </p:set>
                                  </p:childTnLst>
                                </p:cTn>
                              </p:par>
                              <p:par>
                                <p:cTn id="22" presetID="1" presetClass="entr" presetSubtype="0" fill="hold" grpId="0" nodeType="withEffect">
                                  <p:stCondLst>
                                    <p:cond delay="15000"/>
                                  </p:stCondLst>
                                  <p:childTnLst>
                                    <p:set>
                                      <p:cBhvr>
                                        <p:cTn id="23" dur="1" fill="hold">
                                          <p:stCondLst>
                                            <p:cond delay="0"/>
                                          </p:stCondLst>
                                        </p:cTn>
                                        <p:tgtEl>
                                          <p:spTgt spid="7"/>
                                        </p:tgtEl>
                                        <p:attrNameLst>
                                          <p:attrName>style.visibility</p:attrName>
                                        </p:attrNameLst>
                                      </p:cBhvr>
                                      <p:to>
                                        <p:strVal val="visible"/>
                                      </p:to>
                                    </p:set>
                                  </p:childTnLst>
                                </p:cTn>
                              </p:par>
                              <p:par>
                                <p:cTn id="24" presetID="1" presetClass="entr" presetSubtype="0" fill="hold" grpId="0" nodeType="withEffect">
                                  <p:stCondLst>
                                    <p:cond delay="15800"/>
                                  </p:stCondLst>
                                  <p:childTnLst>
                                    <p:set>
                                      <p:cBhvr>
                                        <p:cTn id="25" dur="1" fill="hold">
                                          <p:stCondLst>
                                            <p:cond delay="0"/>
                                          </p:stCondLst>
                                        </p:cTn>
                                        <p:tgtEl>
                                          <p:spTgt spid="9"/>
                                        </p:tgtEl>
                                        <p:attrNameLst>
                                          <p:attrName>style.visibility</p:attrName>
                                        </p:attrNameLst>
                                      </p:cBhvr>
                                      <p:to>
                                        <p:strVal val="visible"/>
                                      </p:to>
                                    </p:set>
                                  </p:childTnLst>
                                </p:cTn>
                              </p:par>
                              <p:par>
                                <p:cTn id="26" presetID="1" presetClass="entr" presetSubtype="0" fill="hold" grpId="0" nodeType="withEffect">
                                  <p:stCondLst>
                                    <p:cond delay="16500"/>
                                  </p:stCondLst>
                                  <p:childTnLst>
                                    <p:set>
                                      <p:cBhvr>
                                        <p:cTn id="27" dur="1" fill="hold">
                                          <p:stCondLst>
                                            <p:cond delay="0"/>
                                          </p:stCondLst>
                                        </p:cTn>
                                        <p:tgtEl>
                                          <p:spTgt spid="8"/>
                                        </p:tgtEl>
                                        <p:attrNameLst>
                                          <p:attrName>style.visibility</p:attrName>
                                        </p:attrNameLst>
                                      </p:cBhvr>
                                      <p:to>
                                        <p:strVal val="visible"/>
                                      </p:to>
                                    </p:set>
                                  </p:childTnLst>
                                </p:cTn>
                              </p:par>
                              <p:par>
                                <p:cTn id="28" presetID="1" presetClass="entr" presetSubtype="0" fill="hold" nodeType="withEffect">
                                  <p:stCondLst>
                                    <p:cond delay="17200"/>
                                  </p:stCondLst>
                                  <p:childTnLst>
                                    <p:set>
                                      <p:cBhvr>
                                        <p:cTn id="2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
                </p:tgtEl>
              </p:cMediaNode>
            </p:audio>
          </p:childTnLst>
        </p:cTn>
      </p:par>
    </p:tnLst>
    <p:bldLst>
      <p:bldP spid="4" grpId="0" uiExpand="1"/>
      <p:bldP spid="7" grpId="0" animBg="1"/>
      <p:bldP spid="8" grpId="0" animBg="1"/>
      <p:bldP spid="9" grpId="0" animBg="1"/>
      <p:bldP spid="10" grpId="0" animBg="1"/>
      <p:bldP spid="13"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292" y="320312"/>
            <a:ext cx="10972800" cy="796290"/>
          </a:xfrm>
        </p:spPr>
        <p:txBody>
          <a:bodyPr/>
          <a:lstStyle/>
          <a:p>
            <a:pPr>
              <a:lnSpc>
                <a:spcPts val="4800"/>
              </a:lnSpc>
            </a:pPr>
            <a:r>
              <a:rPr lang="en-US" sz="4800" dirty="0"/>
              <a:t>Requesting a Closure</a:t>
            </a:r>
          </a:p>
        </p:txBody>
      </p:sp>
      <p:sp>
        <p:nvSpPr>
          <p:cNvPr id="4" name="Content Placeholder 3"/>
          <p:cNvSpPr>
            <a:spLocks noGrp="1"/>
          </p:cNvSpPr>
          <p:nvPr>
            <p:ph idx="13"/>
          </p:nvPr>
        </p:nvSpPr>
        <p:spPr>
          <a:xfrm>
            <a:off x="178904" y="1535613"/>
            <a:ext cx="6163716" cy="4603930"/>
          </a:xfrm>
        </p:spPr>
        <p:txBody>
          <a:bodyPr/>
          <a:lstStyle/>
          <a:p>
            <a:r>
              <a:rPr lang="en-US" sz="3100" dirty="0"/>
              <a:t>Closure Duration Types</a:t>
            </a:r>
          </a:p>
          <a:p>
            <a:pPr lvl="1"/>
            <a:r>
              <a:rPr lang="en-US" b="1" dirty="0"/>
              <a:t>Daily</a:t>
            </a:r>
            <a:r>
              <a:rPr lang="en-US" dirty="0"/>
              <a:t> - occurs on a recurring daily or nightly basis. The closure is active for only part of each day.</a:t>
            </a:r>
          </a:p>
          <a:p>
            <a:pPr lvl="1"/>
            <a:r>
              <a:rPr lang="en-US" b="1" dirty="0"/>
              <a:t>Weekly</a:t>
            </a:r>
            <a:r>
              <a:rPr lang="en-US" dirty="0"/>
              <a:t> - typically a few days per week, but on a recurring basis.</a:t>
            </a:r>
          </a:p>
          <a:p>
            <a:pPr lvl="1"/>
            <a:r>
              <a:rPr lang="en-US" b="1" dirty="0"/>
              <a:t>Continuous</a:t>
            </a:r>
            <a:r>
              <a:rPr lang="en-US" dirty="0"/>
              <a:t> - a 24-hour work zone typically lasting more than one week, starting on the Begin Date and Time, and ending on the End Date and Time.</a:t>
            </a:r>
            <a:endParaRPr lang="en-US" sz="3200" dirty="0"/>
          </a:p>
          <a:p>
            <a:endParaRPr lang="en-US" sz="3100" dirty="0"/>
          </a:p>
        </p:txBody>
      </p:sp>
      <p:pic>
        <p:nvPicPr>
          <p:cNvPr id="6" name="Picture 5" descr="Graphical user interface&#10;&#10;Description automatically generated">
            <a:extLst>
              <a:ext uri="{FF2B5EF4-FFF2-40B4-BE49-F238E27FC236}">
                <a16:creationId xmlns:a16="http://schemas.microsoft.com/office/drawing/2014/main" id="{728EF1D0-607E-4570-B2FD-4B927B7DDC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2102" y="1535613"/>
            <a:ext cx="5813693" cy="4344487"/>
          </a:xfrm>
          <a:prstGeom prst="rect">
            <a:avLst/>
          </a:prstGeom>
          <a:ln>
            <a:solidFill>
              <a:schemeClr val="bg2"/>
            </a:solidFill>
          </a:ln>
          <a:effectLst>
            <a:outerShdw blurRad="50800" dist="38100" dir="2700000" algn="tl" rotWithShape="0">
              <a:prstClr val="black">
                <a:alpha val="40000"/>
              </a:prstClr>
            </a:outerShdw>
          </a:effectLst>
        </p:spPr>
      </p:pic>
      <p:pic>
        <p:nvPicPr>
          <p:cNvPr id="3" name="Recorded Sound">
            <a:hlinkClick r:id="" action="ppaction://media"/>
            <a:extLst>
              <a:ext uri="{FF2B5EF4-FFF2-40B4-BE49-F238E27FC236}">
                <a16:creationId xmlns:a16="http://schemas.microsoft.com/office/drawing/2014/main" id="{C1080CE0-94B0-468E-8DFF-C09ADB1400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6226" y="320312"/>
            <a:ext cx="487363" cy="487363"/>
          </a:xfrm>
          <a:prstGeom prst="rect">
            <a:avLst/>
          </a:prstGeom>
        </p:spPr>
      </p:pic>
    </p:spTree>
    <p:extLst>
      <p:ext uri="{BB962C8B-B14F-4D97-AF65-F5344CB8AC3E}">
        <p14:creationId xmlns:p14="http://schemas.microsoft.com/office/powerpoint/2010/main" val="2210072139"/>
      </p:ext>
    </p:extLst>
  </p:cSld>
  <p:clrMapOvr>
    <a:masterClrMapping/>
  </p:clrMapOvr>
  <mc:AlternateContent xmlns:mc="http://schemas.openxmlformats.org/markup-compatibility/2006" xmlns:p14="http://schemas.microsoft.com/office/powerpoint/2010/main">
    <mc:Choice Requires="p14">
      <p:transition spd="med" p14:dur="700" advClick="0" advTm="21000">
        <p:fade/>
      </p:transition>
    </mc:Choice>
    <mc:Fallback xmlns="">
      <p:transition spd="med" advClick="0" advTm="2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24205" fill="hold"/>
                                        <p:tgtEl>
                                          <p:spTgt spid="3"/>
                                        </p:tgtEl>
                                      </p:cBhvr>
                                    </p:cmd>
                                  </p:childTnLst>
                                </p:cTn>
                              </p:par>
                              <p:par>
                                <p:cTn id="7" presetID="22" presetClass="entr" presetSubtype="1"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Effect transition="in" filter="wipe(up)">
                                      <p:cBhvr>
                                        <p:cTn id="9" dur="3000"/>
                                        <p:tgtEl>
                                          <p:spTgt spid="4"/>
                                        </p:tgtEl>
                                      </p:cBhvr>
                                    </p:animEffect>
                                  </p:childTnLst>
                                </p:cTn>
                              </p:par>
                              <p:par>
                                <p:cTn id="10" presetID="6" presetClass="entr" presetSubtype="32" fill="hold" nodeType="withEffect">
                                  <p:stCondLst>
                                    <p:cond delay="4300"/>
                                  </p:stCondLst>
                                  <p:childTnLst>
                                    <p:set>
                                      <p:cBhvr>
                                        <p:cTn id="11" dur="1" fill="hold">
                                          <p:stCondLst>
                                            <p:cond delay="0"/>
                                          </p:stCondLst>
                                        </p:cTn>
                                        <p:tgtEl>
                                          <p:spTgt spid="6"/>
                                        </p:tgtEl>
                                        <p:attrNameLst>
                                          <p:attrName>style.visibility</p:attrName>
                                        </p:attrNameLst>
                                      </p:cBhvr>
                                      <p:to>
                                        <p:strVal val="visible"/>
                                      </p:to>
                                    </p:set>
                                    <p:animEffect transition="in" filter="circle(out)">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4" grpId="0" bldLvl="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292" y="320312"/>
            <a:ext cx="10972800" cy="796290"/>
          </a:xfrm>
        </p:spPr>
        <p:txBody>
          <a:bodyPr/>
          <a:lstStyle/>
          <a:p>
            <a:pPr>
              <a:lnSpc>
                <a:spcPts val="4800"/>
              </a:lnSpc>
            </a:pPr>
            <a:r>
              <a:rPr lang="en-US" sz="4800" dirty="0"/>
              <a:t>Requesting a Closure</a:t>
            </a:r>
          </a:p>
        </p:txBody>
      </p:sp>
      <p:sp>
        <p:nvSpPr>
          <p:cNvPr id="4" name="Content Placeholder 3"/>
          <p:cNvSpPr>
            <a:spLocks noGrp="1"/>
          </p:cNvSpPr>
          <p:nvPr>
            <p:ph idx="13"/>
          </p:nvPr>
        </p:nvSpPr>
        <p:spPr>
          <a:xfrm>
            <a:off x="216310" y="1489587"/>
            <a:ext cx="11779045" cy="4517220"/>
          </a:xfrm>
        </p:spPr>
        <p:txBody>
          <a:bodyPr/>
          <a:lstStyle/>
          <a:p>
            <a:r>
              <a:rPr lang="en-US" sz="3100" b="1" dirty="0"/>
              <a:t>Daily</a:t>
            </a:r>
            <a:r>
              <a:rPr lang="en-US" sz="3100" dirty="0"/>
              <a:t> Closure Duration Example</a:t>
            </a:r>
          </a:p>
          <a:p>
            <a:pPr lvl="1"/>
            <a:r>
              <a:rPr lang="en-US" dirty="0"/>
              <a:t>Monday, November 1 to Friday, November 12, from 8am to 3pm each day. </a:t>
            </a:r>
          </a:p>
          <a:p>
            <a:pPr lvl="1"/>
            <a:r>
              <a:rPr lang="en-US" dirty="0"/>
              <a:t>The cones are dropped at 8am and picked up again at 3pm each day the closure is </a:t>
            </a:r>
            <a:br>
              <a:rPr lang="en-US" dirty="0"/>
            </a:br>
            <a:r>
              <a:rPr lang="en-US" dirty="0"/>
              <a:t>active. </a:t>
            </a:r>
          </a:p>
          <a:p>
            <a:pPr lvl="1"/>
            <a:r>
              <a:rPr lang="en-US" dirty="0"/>
              <a:t>If the daily closure was not to be active on Saturdays, one would check Saturday under Bulk Exclude. This will deselect all </a:t>
            </a:r>
            <a:br>
              <a:rPr lang="en-US" dirty="0"/>
            </a:br>
            <a:r>
              <a:rPr lang="en-US" dirty="0"/>
              <a:t>Saturdays between the start and end dates </a:t>
            </a:r>
            <a:br>
              <a:rPr lang="en-US" dirty="0"/>
            </a:br>
            <a:r>
              <a:rPr lang="en-US" dirty="0"/>
              <a:t>on the calendar. </a:t>
            </a:r>
          </a:p>
          <a:p>
            <a:pPr lvl="1"/>
            <a:r>
              <a:rPr lang="en-US" dirty="0"/>
              <a:t>Multiple Exclude Dates are allowed.</a:t>
            </a:r>
          </a:p>
        </p:txBody>
      </p:sp>
      <p:pic>
        <p:nvPicPr>
          <p:cNvPr id="5" name="Picture 4">
            <a:extLst>
              <a:ext uri="{FF2B5EF4-FFF2-40B4-BE49-F238E27FC236}">
                <a16:creationId xmlns:a16="http://schemas.microsoft.com/office/drawing/2014/main" id="{B63D7C1F-F280-4521-94E6-C94AD4BB1DD8}"/>
              </a:ext>
            </a:extLst>
          </p:cNvPr>
          <p:cNvPicPr/>
          <p:nvPr/>
        </p:nvPicPr>
        <p:blipFill rotWithShape="1">
          <a:blip r:embed="rId5"/>
          <a:srcRect t="3595"/>
          <a:stretch/>
        </p:blipFill>
        <p:spPr bwMode="auto">
          <a:xfrm>
            <a:off x="6661360" y="3733449"/>
            <a:ext cx="5324168" cy="3002218"/>
          </a:xfrm>
          <a:prstGeom prst="rect">
            <a:avLst/>
          </a:prstGeom>
          <a:ln>
            <a:solidFill>
              <a:schemeClr val="tx1"/>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3" name="Recorded Sound">
            <a:hlinkClick r:id="" action="ppaction://media"/>
            <a:extLst>
              <a:ext uri="{FF2B5EF4-FFF2-40B4-BE49-F238E27FC236}">
                <a16:creationId xmlns:a16="http://schemas.microsoft.com/office/drawing/2014/main" id="{01B5C1A2-8600-4BCF-8E6C-8BA77BDC9F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6226" y="231094"/>
            <a:ext cx="487363" cy="487363"/>
          </a:xfrm>
          <a:prstGeom prst="rect">
            <a:avLst/>
          </a:prstGeom>
        </p:spPr>
      </p:pic>
    </p:spTree>
    <p:extLst>
      <p:ext uri="{BB962C8B-B14F-4D97-AF65-F5344CB8AC3E}">
        <p14:creationId xmlns:p14="http://schemas.microsoft.com/office/powerpoint/2010/main" val="586329654"/>
      </p:ext>
    </p:extLst>
  </p:cSld>
  <p:clrMapOvr>
    <a:masterClrMapping/>
  </p:clrMapOvr>
  <mc:AlternateContent xmlns:mc="http://schemas.openxmlformats.org/markup-compatibility/2006" xmlns:p14="http://schemas.microsoft.com/office/powerpoint/2010/main">
    <mc:Choice Requires="p14">
      <p:transition spd="med" p14:dur="700" advClick="0" advTm="30000">
        <p:fade/>
      </p:transition>
    </mc:Choice>
    <mc:Fallback xmlns="">
      <p:transition spd="med"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29174" fill="hold"/>
                                        <p:tgtEl>
                                          <p:spTgt spid="3"/>
                                        </p:tgtEl>
                                      </p:cBhvr>
                                    </p:cmd>
                                  </p:childTnLst>
                                </p:cTn>
                              </p:par>
                              <p:par>
                                <p:cTn id="7" presetID="22" presetClass="entr" presetSubtype="4" fill="hold" grpId="0" nodeType="withEffect">
                                  <p:stCondLst>
                                    <p:cond delay="1000"/>
                                  </p:stCondLst>
                                  <p:iterate type="wd">
                                    <p:tmPct val="10000"/>
                                  </p:iterate>
                                  <p:childTnLst>
                                    <p:set>
                                      <p:cBhvr>
                                        <p:cTn id="8" dur="1" fill="hold">
                                          <p:stCondLst>
                                            <p:cond delay="0"/>
                                          </p:stCondLst>
                                        </p:cTn>
                                        <p:tgtEl>
                                          <p:spTgt spid="4"/>
                                        </p:tgtEl>
                                        <p:attrNameLst>
                                          <p:attrName>style.visibility</p:attrName>
                                        </p:attrNameLst>
                                      </p:cBhvr>
                                      <p:to>
                                        <p:strVal val="visible"/>
                                      </p:to>
                                    </p:set>
                                    <p:animEffect transition="in" filter="wipe(down)">
                                      <p:cBhvr>
                                        <p:cTn id="9" dur="1000"/>
                                        <p:tgtEl>
                                          <p:spTgt spid="4"/>
                                        </p:tgtEl>
                                      </p:cBhvr>
                                    </p:animEffect>
                                  </p:childTnLst>
                                </p:cTn>
                              </p:par>
                              <p:par>
                                <p:cTn id="10" presetID="10" presetClass="entr" presetSubtype="0" fill="hold" nodeType="withEffect">
                                  <p:stCondLst>
                                    <p:cond delay="60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292" y="320312"/>
            <a:ext cx="10972800" cy="796290"/>
          </a:xfrm>
        </p:spPr>
        <p:txBody>
          <a:bodyPr/>
          <a:lstStyle/>
          <a:p>
            <a:pPr>
              <a:lnSpc>
                <a:spcPts val="4800"/>
              </a:lnSpc>
            </a:pPr>
            <a:r>
              <a:rPr lang="en-US" sz="4800" dirty="0"/>
              <a:t>Requesting a Closure</a:t>
            </a:r>
          </a:p>
        </p:txBody>
      </p:sp>
      <p:sp>
        <p:nvSpPr>
          <p:cNvPr id="4" name="Content Placeholder 3"/>
          <p:cNvSpPr>
            <a:spLocks noGrp="1"/>
          </p:cNvSpPr>
          <p:nvPr>
            <p:ph idx="13"/>
          </p:nvPr>
        </p:nvSpPr>
        <p:spPr>
          <a:xfrm>
            <a:off x="398206" y="1160006"/>
            <a:ext cx="11793794" cy="5022942"/>
          </a:xfrm>
        </p:spPr>
        <p:txBody>
          <a:bodyPr/>
          <a:lstStyle/>
          <a:p>
            <a:r>
              <a:rPr lang="en-US" sz="3100" b="1" dirty="0"/>
              <a:t>Weekly</a:t>
            </a:r>
            <a:r>
              <a:rPr lang="en-US" sz="3100" dirty="0"/>
              <a:t> Closure Duration Example</a:t>
            </a:r>
          </a:p>
          <a:p>
            <a:pPr lvl="1"/>
            <a:r>
              <a:rPr lang="en-US" dirty="0"/>
              <a:t>A Monday ‐ Friday closure for 4 weeks, from 8am Monday to 3pm Friday. </a:t>
            </a:r>
          </a:p>
          <a:p>
            <a:pPr lvl="1"/>
            <a:r>
              <a:rPr lang="en-US" dirty="0"/>
              <a:t>The cones would be dropped every Monday at 8am, and picked up every Friday at 3pm, each week the closure is active. </a:t>
            </a:r>
          </a:p>
          <a:p>
            <a:pPr lvl="1"/>
            <a:r>
              <a:rPr lang="en-US" dirty="0"/>
              <a:t>The calendar will automatically deselect Saturdays and Sundays. </a:t>
            </a:r>
          </a:p>
          <a:p>
            <a:pPr lvl="1"/>
            <a:r>
              <a:rPr lang="en-US" dirty="0"/>
              <a:t>Exclude Dates: if the closure will not be active </a:t>
            </a:r>
            <a:br>
              <a:rPr lang="en-US" dirty="0"/>
            </a:br>
            <a:r>
              <a:rPr lang="en-US" dirty="0"/>
              <a:t>on a particular day within the date range, </a:t>
            </a:r>
            <a:br>
              <a:rPr lang="en-US" dirty="0"/>
            </a:br>
            <a:r>
              <a:rPr lang="en-US" dirty="0"/>
              <a:t>clicking on the date on the calendar will </a:t>
            </a:r>
            <a:br>
              <a:rPr lang="en-US" dirty="0"/>
            </a:br>
            <a:r>
              <a:rPr lang="en-US" dirty="0"/>
              <a:t>deselect it, indicating a single Exclude Date. </a:t>
            </a:r>
          </a:p>
          <a:p>
            <a:pPr lvl="1"/>
            <a:r>
              <a:rPr lang="en-US" dirty="0"/>
              <a:t>Multiple Exclude Dates are allowed.</a:t>
            </a:r>
          </a:p>
        </p:txBody>
      </p:sp>
      <p:pic>
        <p:nvPicPr>
          <p:cNvPr id="7" name="Picture 6">
            <a:extLst>
              <a:ext uri="{FF2B5EF4-FFF2-40B4-BE49-F238E27FC236}">
                <a16:creationId xmlns:a16="http://schemas.microsoft.com/office/drawing/2014/main" id="{41A498BA-28C7-4B69-9909-0CD339913E7B}"/>
              </a:ext>
            </a:extLst>
          </p:cNvPr>
          <p:cNvPicPr>
            <a:picLocks noChangeAspect="1"/>
          </p:cNvPicPr>
          <p:nvPr/>
        </p:nvPicPr>
        <p:blipFill>
          <a:blip r:embed="rId5"/>
          <a:stretch>
            <a:fillRect/>
          </a:stretch>
        </p:blipFill>
        <p:spPr>
          <a:xfrm>
            <a:off x="7378861" y="3493797"/>
            <a:ext cx="4559616" cy="3107509"/>
          </a:xfrm>
          <a:prstGeom prst="rect">
            <a:avLst/>
          </a:prstGeom>
          <a:ln>
            <a:solidFill>
              <a:schemeClr val="tx1"/>
            </a:solidFill>
          </a:ln>
          <a:effectLst>
            <a:outerShdw blurRad="50800" dist="38100" dir="2700000" algn="tl" rotWithShape="0">
              <a:prstClr val="black">
                <a:alpha val="40000"/>
              </a:prstClr>
            </a:outerShdw>
          </a:effectLst>
        </p:spPr>
      </p:pic>
      <p:pic>
        <p:nvPicPr>
          <p:cNvPr id="3" name="Recorded Sound">
            <a:hlinkClick r:id="" action="ppaction://media"/>
            <a:extLst>
              <a:ext uri="{FF2B5EF4-FFF2-40B4-BE49-F238E27FC236}">
                <a16:creationId xmlns:a16="http://schemas.microsoft.com/office/drawing/2014/main" id="{6845E84E-F14B-4E38-B441-B524CA25C1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9002" y="76630"/>
            <a:ext cx="487363" cy="487363"/>
          </a:xfrm>
          <a:prstGeom prst="rect">
            <a:avLst/>
          </a:prstGeom>
        </p:spPr>
      </p:pic>
    </p:spTree>
    <p:extLst>
      <p:ext uri="{BB962C8B-B14F-4D97-AF65-F5344CB8AC3E}">
        <p14:creationId xmlns:p14="http://schemas.microsoft.com/office/powerpoint/2010/main" val="3628962773"/>
      </p:ext>
    </p:extLst>
  </p:cSld>
  <p:clrMapOvr>
    <a:masterClrMapping/>
  </p:clrMapOvr>
  <mc:AlternateContent xmlns:mc="http://schemas.openxmlformats.org/markup-compatibility/2006" xmlns:p14="http://schemas.microsoft.com/office/powerpoint/2010/main">
    <mc:Choice Requires="p14">
      <p:transition spd="med" p14:dur="700" advClick="0" advTm="38000">
        <p:fade/>
      </p:transition>
    </mc:Choice>
    <mc:Fallback xmlns="">
      <p:transition spd="med" advClick="0" advTm="3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35350" fill="hold"/>
                                        <p:tgtEl>
                                          <p:spTgt spid="3"/>
                                        </p:tgtEl>
                                      </p:cBhvr>
                                    </p:cmd>
                                  </p:childTnLst>
                                </p:cTn>
                              </p:par>
                              <p:par>
                                <p:cTn id="7" presetID="22" presetClass="entr" presetSubtype="1" fill="hold" grpId="0" nodeType="withEffect">
                                  <p:stCondLst>
                                    <p:cond delay="1000"/>
                                  </p:stCondLst>
                                  <p:iterate type="wd">
                                    <p:tmPct val="10000"/>
                                  </p:iterate>
                                  <p:childTnLst>
                                    <p:set>
                                      <p:cBhvr>
                                        <p:cTn id="8" dur="1" fill="hold">
                                          <p:stCondLst>
                                            <p:cond delay="0"/>
                                          </p:stCondLst>
                                        </p:cTn>
                                        <p:tgtEl>
                                          <p:spTgt spid="4"/>
                                        </p:tgtEl>
                                        <p:attrNameLst>
                                          <p:attrName>style.visibility</p:attrName>
                                        </p:attrNameLst>
                                      </p:cBhvr>
                                      <p:to>
                                        <p:strVal val="visible"/>
                                      </p:to>
                                    </p:set>
                                    <p:animEffect transition="in" filter="wipe(up)">
                                      <p:cBhvr>
                                        <p:cTn id="9" dur="2000"/>
                                        <p:tgtEl>
                                          <p:spTgt spid="4"/>
                                        </p:tgtEl>
                                      </p:cBhvr>
                                    </p:animEffect>
                                  </p:childTnLst>
                                </p:cTn>
                              </p:par>
                              <p:par>
                                <p:cTn id="10" presetID="22" presetClass="entr" presetSubtype="4" fill="hold" nodeType="withEffect">
                                  <p:stCondLst>
                                    <p:cond delay="600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4" grpId="0" uiExpand="1" bldLvl="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292" y="320312"/>
            <a:ext cx="10972800" cy="796290"/>
          </a:xfrm>
        </p:spPr>
        <p:txBody>
          <a:bodyPr/>
          <a:lstStyle/>
          <a:p>
            <a:pPr>
              <a:lnSpc>
                <a:spcPts val="4800"/>
              </a:lnSpc>
            </a:pPr>
            <a:r>
              <a:rPr lang="en-US" sz="4800" dirty="0"/>
              <a:t>Requesting a Closure</a:t>
            </a:r>
          </a:p>
        </p:txBody>
      </p:sp>
      <p:sp>
        <p:nvSpPr>
          <p:cNvPr id="4" name="Content Placeholder 3"/>
          <p:cNvSpPr>
            <a:spLocks noGrp="1"/>
          </p:cNvSpPr>
          <p:nvPr>
            <p:ph idx="13"/>
          </p:nvPr>
        </p:nvSpPr>
        <p:spPr>
          <a:xfrm>
            <a:off x="228448" y="1359845"/>
            <a:ext cx="12135830" cy="3452352"/>
          </a:xfrm>
        </p:spPr>
        <p:txBody>
          <a:bodyPr/>
          <a:lstStyle/>
          <a:p>
            <a:r>
              <a:rPr lang="en-US" sz="3100" b="1" dirty="0"/>
              <a:t>Continuous</a:t>
            </a:r>
            <a:r>
              <a:rPr lang="en-US" sz="3100" dirty="0"/>
              <a:t> Closure Duration Example</a:t>
            </a:r>
          </a:p>
          <a:p>
            <a:pPr lvl="1"/>
            <a:r>
              <a:rPr lang="en-US" dirty="0"/>
              <a:t>Monday, November 1 at 9:00am to Friday, November 12 at 3:00pm</a:t>
            </a:r>
          </a:p>
          <a:p>
            <a:pPr lvl="1"/>
            <a:r>
              <a:rPr lang="en-US" dirty="0"/>
              <a:t>The cones are dropped at 9am on November 1 and picked up at 3pm on November 12.</a:t>
            </a:r>
          </a:p>
          <a:p>
            <a:pPr lvl="1"/>
            <a:r>
              <a:rPr lang="en-US" dirty="0"/>
              <a:t>Exclude Dates: if the closure will not be active on a particular day within the date range, clicking on the date on the calendar will deselect it, indicating a single Exclude Date. </a:t>
            </a:r>
          </a:p>
          <a:p>
            <a:pPr lvl="1"/>
            <a:r>
              <a:rPr lang="en-US" dirty="0"/>
              <a:t>Multiple Exclude Dates are allowed.</a:t>
            </a:r>
          </a:p>
        </p:txBody>
      </p:sp>
      <p:pic>
        <p:nvPicPr>
          <p:cNvPr id="5" name="Picture 4">
            <a:extLst>
              <a:ext uri="{FF2B5EF4-FFF2-40B4-BE49-F238E27FC236}">
                <a16:creationId xmlns:a16="http://schemas.microsoft.com/office/drawing/2014/main" id="{1F809A7F-6A6B-4385-B293-D9F05ABBDE90}"/>
              </a:ext>
            </a:extLst>
          </p:cNvPr>
          <p:cNvPicPr/>
          <p:nvPr/>
        </p:nvPicPr>
        <p:blipFill>
          <a:blip r:embed="rId5"/>
          <a:stretch>
            <a:fillRect/>
          </a:stretch>
        </p:blipFill>
        <p:spPr>
          <a:xfrm>
            <a:off x="6489700" y="3632200"/>
            <a:ext cx="5460600" cy="3063568"/>
          </a:xfrm>
          <a:prstGeom prst="rect">
            <a:avLst/>
          </a:prstGeom>
          <a:ln>
            <a:solidFill>
              <a:schemeClr val="tx1"/>
            </a:solidFill>
          </a:ln>
          <a:effectLst>
            <a:outerShdw blurRad="50800" dist="38100" dir="2700000" algn="tl" rotWithShape="0">
              <a:prstClr val="black">
                <a:alpha val="40000"/>
              </a:prstClr>
            </a:outerShdw>
          </a:effectLst>
        </p:spPr>
      </p:pic>
      <p:pic>
        <p:nvPicPr>
          <p:cNvPr id="3" name="Recorded Sound">
            <a:hlinkClick r:id="" action="ppaction://media"/>
            <a:extLst>
              <a:ext uri="{FF2B5EF4-FFF2-40B4-BE49-F238E27FC236}">
                <a16:creationId xmlns:a16="http://schemas.microsoft.com/office/drawing/2014/main" id="{D862FC4F-15AE-4073-8400-AC6DD2551A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5610" y="320312"/>
            <a:ext cx="487363" cy="487363"/>
          </a:xfrm>
          <a:prstGeom prst="rect">
            <a:avLst/>
          </a:prstGeom>
        </p:spPr>
      </p:pic>
    </p:spTree>
    <p:extLst>
      <p:ext uri="{BB962C8B-B14F-4D97-AF65-F5344CB8AC3E}">
        <p14:creationId xmlns:p14="http://schemas.microsoft.com/office/powerpoint/2010/main" val="1621384044"/>
      </p:ext>
    </p:extLst>
  </p:cSld>
  <p:clrMapOvr>
    <a:masterClrMapping/>
  </p:clrMapOvr>
  <mc:AlternateContent xmlns:mc="http://schemas.openxmlformats.org/markup-compatibility/2006" xmlns:p14="http://schemas.microsoft.com/office/powerpoint/2010/main">
    <mc:Choice Requires="p14">
      <p:transition spd="med" p14:dur="700" advClick="0" advTm="31000">
        <p:fade/>
      </p:transition>
    </mc:Choice>
    <mc:Fallback xmlns="">
      <p:transition spd="med" advClick="0" advTm="3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27548" fill="hold"/>
                                        <p:tgtEl>
                                          <p:spTgt spid="3"/>
                                        </p:tgtEl>
                                      </p:cBhvr>
                                    </p:cmd>
                                  </p:childTnLst>
                                </p:cTn>
                              </p:par>
                              <p:par>
                                <p:cTn id="7" presetID="22" presetClass="entr" presetSubtype="1" fill="hold" grpId="0" nodeType="withEffect">
                                  <p:stCondLst>
                                    <p:cond delay="1000"/>
                                  </p:stCondLst>
                                  <p:iterate type="wd">
                                    <p:tmPct val="10000"/>
                                  </p:iterate>
                                  <p:childTnLst>
                                    <p:set>
                                      <p:cBhvr>
                                        <p:cTn id="8" dur="1" fill="hold">
                                          <p:stCondLst>
                                            <p:cond delay="0"/>
                                          </p:stCondLst>
                                        </p:cTn>
                                        <p:tgtEl>
                                          <p:spTgt spid="4">
                                            <p:txEl>
                                              <p:pRg st="0" end="0"/>
                                            </p:txEl>
                                          </p:spTgt>
                                        </p:tgtEl>
                                        <p:attrNameLst>
                                          <p:attrName>style.visibility</p:attrName>
                                        </p:attrNameLst>
                                      </p:cBhvr>
                                      <p:to>
                                        <p:strVal val="visible"/>
                                      </p:to>
                                    </p:set>
                                    <p:animEffect transition="in" filter="wipe(up)">
                                      <p:cBhvr>
                                        <p:cTn id="9" dur="2000"/>
                                        <p:tgtEl>
                                          <p:spTgt spid="4">
                                            <p:txEl>
                                              <p:pRg st="0" end="0"/>
                                            </p:txEl>
                                          </p:spTgt>
                                        </p:tgtEl>
                                      </p:cBhvr>
                                    </p:animEffect>
                                  </p:childTnLst>
                                </p:cTn>
                              </p:par>
                              <p:par>
                                <p:cTn id="10" presetID="22" presetClass="entr" presetSubtype="1" fill="hold" grpId="0" nodeType="withEffect">
                                  <p:stCondLst>
                                    <p:cond delay="1000"/>
                                  </p:stCondLst>
                                  <p:iterate type="wd">
                                    <p:tmPct val="10000"/>
                                  </p:iterate>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2000"/>
                                        <p:tgtEl>
                                          <p:spTgt spid="4">
                                            <p:txEl>
                                              <p:pRg st="1" end="1"/>
                                            </p:txEl>
                                          </p:spTgt>
                                        </p:tgtEl>
                                      </p:cBhvr>
                                    </p:animEffect>
                                  </p:childTnLst>
                                </p:cTn>
                              </p:par>
                              <p:par>
                                <p:cTn id="13" presetID="6" presetClass="entr" presetSubtype="32" fill="hold" nodeType="withEffect">
                                  <p:stCondLst>
                                    <p:cond delay="1000"/>
                                  </p:stCondLst>
                                  <p:iterate type="wd">
                                    <p:tmPct val="10000"/>
                                  </p:iterate>
                                  <p:childTnLst>
                                    <p:set>
                                      <p:cBhvr>
                                        <p:cTn id="14" dur="1" fill="hold">
                                          <p:stCondLst>
                                            <p:cond delay="0"/>
                                          </p:stCondLst>
                                        </p:cTn>
                                        <p:tgtEl>
                                          <p:spTgt spid="5"/>
                                        </p:tgtEl>
                                        <p:attrNameLst>
                                          <p:attrName>style.visibility</p:attrName>
                                        </p:attrNameLst>
                                      </p:cBhvr>
                                      <p:to>
                                        <p:strVal val="visible"/>
                                      </p:to>
                                    </p:set>
                                    <p:animEffect transition="in" filter="circle(out)">
                                      <p:cBhvr>
                                        <p:cTn id="15" dur="2000"/>
                                        <p:tgtEl>
                                          <p:spTgt spid="5"/>
                                        </p:tgtEl>
                                      </p:cBhvr>
                                    </p:animEffect>
                                  </p:childTnLst>
                                </p:cTn>
                              </p:par>
                              <p:par>
                                <p:cTn id="16" presetID="22" presetClass="entr" presetSubtype="1" fill="hold" grpId="0" nodeType="withEffect">
                                  <p:stCondLst>
                                    <p:cond delay="1000"/>
                                  </p:stCondLst>
                                  <p:iterate type="wd">
                                    <p:tmPct val="10000"/>
                                  </p:iterate>
                                  <p:childTnLst>
                                    <p:set>
                                      <p:cBhvr>
                                        <p:cTn id="17" dur="1" fill="hold">
                                          <p:stCondLst>
                                            <p:cond delay="0"/>
                                          </p:stCondLst>
                                        </p:cTn>
                                        <p:tgtEl>
                                          <p:spTgt spid="4">
                                            <p:txEl>
                                              <p:pRg st="2" end="2"/>
                                            </p:txEl>
                                          </p:spTgt>
                                        </p:tgtEl>
                                        <p:attrNameLst>
                                          <p:attrName>style.visibility</p:attrName>
                                        </p:attrNameLst>
                                      </p:cBhvr>
                                      <p:to>
                                        <p:strVal val="visible"/>
                                      </p:to>
                                    </p:set>
                                    <p:animEffect transition="in" filter="wipe(up)">
                                      <p:cBhvr>
                                        <p:cTn id="18" dur="2000"/>
                                        <p:tgtEl>
                                          <p:spTgt spid="4">
                                            <p:txEl>
                                              <p:pRg st="2" end="2"/>
                                            </p:txEl>
                                          </p:spTgt>
                                        </p:tgtEl>
                                      </p:cBhvr>
                                    </p:animEffect>
                                  </p:childTnLst>
                                </p:cTn>
                              </p:par>
                              <p:par>
                                <p:cTn id="19" presetID="22" presetClass="entr" presetSubtype="1" fill="hold" grpId="0" nodeType="withEffect">
                                  <p:stCondLst>
                                    <p:cond delay="1000"/>
                                  </p:stCondLst>
                                  <p:iterate type="wd">
                                    <p:tmPct val="10000"/>
                                  </p:iterate>
                                  <p:childTnLst>
                                    <p:set>
                                      <p:cBhvr>
                                        <p:cTn id="20" dur="1" fill="hold">
                                          <p:stCondLst>
                                            <p:cond delay="0"/>
                                          </p:stCondLst>
                                        </p:cTn>
                                        <p:tgtEl>
                                          <p:spTgt spid="4">
                                            <p:txEl>
                                              <p:pRg st="3" end="3"/>
                                            </p:txEl>
                                          </p:spTgt>
                                        </p:tgtEl>
                                        <p:attrNameLst>
                                          <p:attrName>style.visibility</p:attrName>
                                        </p:attrNameLst>
                                      </p:cBhvr>
                                      <p:to>
                                        <p:strVal val="visible"/>
                                      </p:to>
                                    </p:set>
                                    <p:animEffect transition="in" filter="wipe(up)">
                                      <p:cBhvr>
                                        <p:cTn id="21" dur="2000"/>
                                        <p:tgtEl>
                                          <p:spTgt spid="4">
                                            <p:txEl>
                                              <p:pRg st="3" end="3"/>
                                            </p:txEl>
                                          </p:spTgt>
                                        </p:tgtEl>
                                      </p:cBhvr>
                                    </p:animEffect>
                                  </p:childTnLst>
                                </p:cTn>
                              </p:par>
                              <p:par>
                                <p:cTn id="22" presetID="22" presetClass="entr" presetSubtype="1" fill="hold" grpId="0" nodeType="withEffect">
                                  <p:stCondLst>
                                    <p:cond delay="1000"/>
                                  </p:stCondLst>
                                  <p:iterate type="wd">
                                    <p:tmPct val="10000"/>
                                  </p:iterate>
                                  <p:childTnLst>
                                    <p:set>
                                      <p:cBhvr>
                                        <p:cTn id="23" dur="1" fill="hold">
                                          <p:stCondLst>
                                            <p:cond delay="0"/>
                                          </p:stCondLst>
                                        </p:cTn>
                                        <p:tgtEl>
                                          <p:spTgt spid="4">
                                            <p:txEl>
                                              <p:pRg st="4" end="4"/>
                                            </p:txEl>
                                          </p:spTgt>
                                        </p:tgtEl>
                                        <p:attrNameLst>
                                          <p:attrName>style.visibility</p:attrName>
                                        </p:attrNameLst>
                                      </p:cBhvr>
                                      <p:to>
                                        <p:strVal val="visible"/>
                                      </p:to>
                                    </p:set>
                                    <p:animEffect transition="in" filter="wipe(up)">
                                      <p:cBhvr>
                                        <p:cTn id="24"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bldLst>
      <p:bldP spid="4" grpId="0" uiExpand="1" build="p" bldLvl="2"/>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60" y="254684"/>
            <a:ext cx="10972800" cy="775691"/>
          </a:xfrm>
        </p:spPr>
        <p:txBody>
          <a:bodyPr/>
          <a:lstStyle/>
          <a:p>
            <a:pPr>
              <a:lnSpc>
                <a:spcPts val="4800"/>
              </a:lnSpc>
            </a:pPr>
            <a:r>
              <a:rPr lang="en-US" sz="4800" dirty="0"/>
              <a:t>Requesting a Closure</a:t>
            </a:r>
          </a:p>
        </p:txBody>
      </p:sp>
      <p:sp>
        <p:nvSpPr>
          <p:cNvPr id="4" name="Content Placeholder 3"/>
          <p:cNvSpPr>
            <a:spLocks noGrp="1"/>
          </p:cNvSpPr>
          <p:nvPr>
            <p:ph idx="13"/>
          </p:nvPr>
        </p:nvSpPr>
        <p:spPr>
          <a:xfrm>
            <a:off x="309374" y="1370880"/>
            <a:ext cx="9692640" cy="3220530"/>
          </a:xfrm>
        </p:spPr>
        <p:txBody>
          <a:bodyPr/>
          <a:lstStyle/>
          <a:p>
            <a:r>
              <a:rPr lang="en-US" sz="3100" dirty="0"/>
              <a:t>Facility Type</a:t>
            </a:r>
          </a:p>
          <a:p>
            <a:pPr lvl="1"/>
            <a:r>
              <a:rPr lang="en-US" sz="2700" dirty="0"/>
              <a:t>Mainline – linear closure</a:t>
            </a:r>
          </a:p>
          <a:p>
            <a:pPr lvl="1"/>
            <a:r>
              <a:rPr lang="en-US" sz="2700" dirty="0"/>
              <a:t>Left/Right Entrance Ramp – point closure</a:t>
            </a:r>
          </a:p>
          <a:p>
            <a:pPr lvl="1"/>
            <a:r>
              <a:rPr lang="en-US" sz="2700" dirty="0"/>
              <a:t>Left/Right Exit Ramp – point closure</a:t>
            </a:r>
          </a:p>
          <a:p>
            <a:pPr lvl="1"/>
            <a:r>
              <a:rPr lang="en-US" sz="2700" dirty="0"/>
              <a:t>System Interchange – point closure</a:t>
            </a:r>
          </a:p>
          <a:p>
            <a:pPr lvl="2"/>
            <a:r>
              <a:rPr lang="en-US" sz="2700" dirty="0"/>
              <a:t>A system interchange is any free flow ramp from one major highway to another major highway.  See examples below:</a:t>
            </a:r>
            <a:endParaRPr lang="en-US" sz="2500" dirty="0"/>
          </a:p>
        </p:txBody>
      </p:sp>
      <p:pic>
        <p:nvPicPr>
          <p:cNvPr id="7" name="Picture 6">
            <a:extLst>
              <a:ext uri="{FF2B5EF4-FFF2-40B4-BE49-F238E27FC236}">
                <a16:creationId xmlns:a16="http://schemas.microsoft.com/office/drawing/2014/main" id="{F12EFE26-617C-47A5-B304-4F9C8420DF16}"/>
              </a:ext>
            </a:extLst>
          </p:cNvPr>
          <p:cNvPicPr>
            <a:picLocks noChangeAspect="1"/>
          </p:cNvPicPr>
          <p:nvPr/>
        </p:nvPicPr>
        <p:blipFill>
          <a:blip r:embed="rId5"/>
          <a:stretch>
            <a:fillRect/>
          </a:stretch>
        </p:blipFill>
        <p:spPr>
          <a:xfrm>
            <a:off x="6748350" y="1080197"/>
            <a:ext cx="5328997" cy="2372766"/>
          </a:xfrm>
          <a:prstGeom prst="rect">
            <a:avLst/>
          </a:prstGeom>
          <a:ln>
            <a:solidFill>
              <a:schemeClr val="tx1"/>
            </a:solidFill>
          </a:ln>
          <a:effectLst>
            <a:outerShdw blurRad="50800" dist="38100" dir="2700000" algn="tl" rotWithShape="0">
              <a:prstClr val="black">
                <a:alpha val="40000"/>
              </a:prstClr>
            </a:outerShdw>
          </a:effectLst>
        </p:spPr>
      </p:pic>
      <p:pic>
        <p:nvPicPr>
          <p:cNvPr id="3" name="Recorded Sound">
            <a:hlinkClick r:id="" action="ppaction://media"/>
            <a:extLst>
              <a:ext uri="{FF2B5EF4-FFF2-40B4-BE49-F238E27FC236}">
                <a16:creationId xmlns:a16="http://schemas.microsoft.com/office/drawing/2014/main" id="{08A7A29A-026F-4535-9883-5CE7C496AF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477" y="204862"/>
            <a:ext cx="487363" cy="487363"/>
          </a:xfrm>
          <a:prstGeom prst="rect">
            <a:avLst/>
          </a:prstGeom>
        </p:spPr>
      </p:pic>
      <p:pic>
        <p:nvPicPr>
          <p:cNvPr id="6" name="Picture 5">
            <a:extLst>
              <a:ext uri="{FF2B5EF4-FFF2-40B4-BE49-F238E27FC236}">
                <a16:creationId xmlns:a16="http://schemas.microsoft.com/office/drawing/2014/main" id="{7CC61303-0A9C-4FE8-9092-A72D8996FDA2}"/>
              </a:ext>
            </a:extLst>
          </p:cNvPr>
          <p:cNvPicPr>
            <a:picLocks noChangeAspect="1"/>
          </p:cNvPicPr>
          <p:nvPr/>
        </p:nvPicPr>
        <p:blipFill>
          <a:blip r:embed="rId7"/>
          <a:stretch>
            <a:fillRect/>
          </a:stretch>
        </p:blipFill>
        <p:spPr>
          <a:xfrm>
            <a:off x="9160349" y="4305214"/>
            <a:ext cx="2818695" cy="2468880"/>
          </a:xfrm>
          <a:prstGeom prst="rect">
            <a:avLst/>
          </a:prstGeom>
        </p:spPr>
      </p:pic>
      <p:pic>
        <p:nvPicPr>
          <p:cNvPr id="9" name="Picture 8">
            <a:extLst>
              <a:ext uri="{FF2B5EF4-FFF2-40B4-BE49-F238E27FC236}">
                <a16:creationId xmlns:a16="http://schemas.microsoft.com/office/drawing/2014/main" id="{CE1BC496-E6AF-49F6-B905-B262F09FD1EA}"/>
              </a:ext>
            </a:extLst>
          </p:cNvPr>
          <p:cNvPicPr>
            <a:picLocks noChangeAspect="1"/>
          </p:cNvPicPr>
          <p:nvPr/>
        </p:nvPicPr>
        <p:blipFill>
          <a:blip r:embed="rId8"/>
          <a:stretch>
            <a:fillRect/>
          </a:stretch>
        </p:blipFill>
        <p:spPr>
          <a:xfrm>
            <a:off x="5670232" y="4726958"/>
            <a:ext cx="3331238" cy="2011680"/>
          </a:xfrm>
          <a:prstGeom prst="rect">
            <a:avLst/>
          </a:prstGeom>
        </p:spPr>
      </p:pic>
      <p:pic>
        <p:nvPicPr>
          <p:cNvPr id="11" name="Picture 10">
            <a:extLst>
              <a:ext uri="{FF2B5EF4-FFF2-40B4-BE49-F238E27FC236}">
                <a16:creationId xmlns:a16="http://schemas.microsoft.com/office/drawing/2014/main" id="{489D3F88-AB76-45A6-AC84-DD5F3BC711F6}"/>
              </a:ext>
            </a:extLst>
          </p:cNvPr>
          <p:cNvPicPr>
            <a:picLocks noChangeAspect="1"/>
          </p:cNvPicPr>
          <p:nvPr/>
        </p:nvPicPr>
        <p:blipFill>
          <a:blip r:embed="rId9"/>
          <a:stretch>
            <a:fillRect/>
          </a:stretch>
        </p:blipFill>
        <p:spPr>
          <a:xfrm>
            <a:off x="3314552" y="4635518"/>
            <a:ext cx="2196801" cy="2103120"/>
          </a:xfrm>
          <a:prstGeom prst="rect">
            <a:avLst/>
          </a:prstGeom>
        </p:spPr>
      </p:pic>
      <p:pic>
        <p:nvPicPr>
          <p:cNvPr id="13" name="Picture 12">
            <a:extLst>
              <a:ext uri="{FF2B5EF4-FFF2-40B4-BE49-F238E27FC236}">
                <a16:creationId xmlns:a16="http://schemas.microsoft.com/office/drawing/2014/main" id="{6E8DD986-9F56-46B5-AB65-03CA39C3BD60}"/>
              </a:ext>
            </a:extLst>
          </p:cNvPr>
          <p:cNvPicPr>
            <a:picLocks noChangeAspect="1"/>
          </p:cNvPicPr>
          <p:nvPr/>
        </p:nvPicPr>
        <p:blipFill>
          <a:blip r:embed="rId10"/>
          <a:stretch>
            <a:fillRect/>
          </a:stretch>
        </p:blipFill>
        <p:spPr>
          <a:xfrm>
            <a:off x="137477" y="4638828"/>
            <a:ext cx="3053055" cy="2103120"/>
          </a:xfrm>
          <a:prstGeom prst="rect">
            <a:avLst/>
          </a:prstGeom>
        </p:spPr>
      </p:pic>
    </p:spTree>
    <p:extLst>
      <p:ext uri="{BB962C8B-B14F-4D97-AF65-F5344CB8AC3E}">
        <p14:creationId xmlns:p14="http://schemas.microsoft.com/office/powerpoint/2010/main" val="3737611774"/>
      </p:ext>
    </p:extLst>
  </p:cSld>
  <p:clrMapOvr>
    <a:masterClrMapping/>
  </p:clrMapOvr>
  <mc:AlternateContent xmlns:mc="http://schemas.openxmlformats.org/markup-compatibility/2006" xmlns:p14="http://schemas.microsoft.com/office/powerpoint/2010/main">
    <mc:Choice Requires="p14">
      <p:transition spd="med" p14:dur="700" advClick="0" advTm="17000">
        <p:fade/>
      </p:transition>
    </mc:Choice>
    <mc:Fallback xmlns="">
      <p:transition spd="med" advClick="0" advTm="1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12571" fill="hold"/>
                                        <p:tgtEl>
                                          <p:spTgt spid="3"/>
                                        </p:tgtEl>
                                      </p:cBhvr>
                                    </p:cmd>
                                  </p:childTnLst>
                                </p:cTn>
                              </p:par>
                              <p:par>
                                <p:cTn id="7" presetID="22" presetClass="entr" presetSubtype="1" fill="hold" grpId="0" nodeType="withEffect">
                                  <p:stCondLst>
                                    <p:cond delay="1000"/>
                                  </p:stCondLst>
                                  <p:iterate type="wd">
                                    <p:tmPct val="10000"/>
                                  </p:iterate>
                                  <p:childTnLst>
                                    <p:set>
                                      <p:cBhvr>
                                        <p:cTn id="8" dur="1" fill="hold">
                                          <p:stCondLst>
                                            <p:cond delay="0"/>
                                          </p:stCondLst>
                                        </p:cTn>
                                        <p:tgtEl>
                                          <p:spTgt spid="4">
                                            <p:txEl>
                                              <p:pRg st="0" end="0"/>
                                            </p:txEl>
                                          </p:spTgt>
                                        </p:tgtEl>
                                        <p:attrNameLst>
                                          <p:attrName>style.visibility</p:attrName>
                                        </p:attrNameLst>
                                      </p:cBhvr>
                                      <p:to>
                                        <p:strVal val="visible"/>
                                      </p:to>
                                    </p:set>
                                    <p:animEffect transition="in" filter="wipe(up)">
                                      <p:cBhvr>
                                        <p:cTn id="9" dur="2000"/>
                                        <p:tgtEl>
                                          <p:spTgt spid="4">
                                            <p:txEl>
                                              <p:pRg st="0" end="0"/>
                                            </p:txEl>
                                          </p:spTgt>
                                        </p:tgtEl>
                                      </p:cBhvr>
                                    </p:animEffect>
                                  </p:childTnLst>
                                </p:cTn>
                              </p:par>
                              <p:par>
                                <p:cTn id="10" presetID="14" presetClass="entr" presetSubtype="5" fill="hold" nodeType="withEffect">
                                  <p:stCondLst>
                                    <p:cond delay="1000"/>
                                  </p:stCondLst>
                                  <p:iterate type="wd">
                                    <p:tmPct val="10000"/>
                                  </p:iterate>
                                  <p:childTnLst>
                                    <p:set>
                                      <p:cBhvr>
                                        <p:cTn id="11" dur="1" fill="hold">
                                          <p:stCondLst>
                                            <p:cond delay="0"/>
                                          </p:stCondLst>
                                        </p:cTn>
                                        <p:tgtEl>
                                          <p:spTgt spid="7"/>
                                        </p:tgtEl>
                                        <p:attrNameLst>
                                          <p:attrName>style.visibility</p:attrName>
                                        </p:attrNameLst>
                                      </p:cBhvr>
                                      <p:to>
                                        <p:strVal val="visible"/>
                                      </p:to>
                                    </p:set>
                                    <p:animEffect transition="in" filter="randombar(vertical)">
                                      <p:cBhvr>
                                        <p:cTn id="12" dur="2000"/>
                                        <p:tgtEl>
                                          <p:spTgt spid="7"/>
                                        </p:tgtEl>
                                      </p:cBhvr>
                                    </p:animEffect>
                                  </p:childTnLst>
                                </p:cTn>
                              </p:par>
                              <p:par>
                                <p:cTn id="13" presetID="22" presetClass="entr" presetSubtype="1" fill="hold" grpId="0" nodeType="withEffect">
                                  <p:stCondLst>
                                    <p:cond delay="1000"/>
                                  </p:stCondLst>
                                  <p:iterate type="wd">
                                    <p:tmPct val="10000"/>
                                  </p:iterate>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ipe(up)">
                                      <p:cBhvr>
                                        <p:cTn id="15" dur="2000"/>
                                        <p:tgtEl>
                                          <p:spTgt spid="4">
                                            <p:txEl>
                                              <p:pRg st="1" end="1"/>
                                            </p:txEl>
                                          </p:spTgt>
                                        </p:tgtEl>
                                      </p:cBhvr>
                                    </p:animEffect>
                                  </p:childTnLst>
                                </p:cTn>
                              </p:par>
                              <p:par>
                                <p:cTn id="16" presetID="22" presetClass="entr" presetSubtype="1" fill="hold" grpId="0" nodeType="withEffect">
                                  <p:stCondLst>
                                    <p:cond delay="1000"/>
                                  </p:stCondLst>
                                  <p:iterate type="wd">
                                    <p:tmPct val="10000"/>
                                  </p:iterate>
                                  <p:childTnLst>
                                    <p:set>
                                      <p:cBhvr>
                                        <p:cTn id="17" dur="1" fill="hold">
                                          <p:stCondLst>
                                            <p:cond delay="0"/>
                                          </p:stCondLst>
                                        </p:cTn>
                                        <p:tgtEl>
                                          <p:spTgt spid="4">
                                            <p:txEl>
                                              <p:pRg st="2" end="2"/>
                                            </p:txEl>
                                          </p:spTgt>
                                        </p:tgtEl>
                                        <p:attrNameLst>
                                          <p:attrName>style.visibility</p:attrName>
                                        </p:attrNameLst>
                                      </p:cBhvr>
                                      <p:to>
                                        <p:strVal val="visible"/>
                                      </p:to>
                                    </p:set>
                                    <p:animEffect transition="in" filter="wipe(up)">
                                      <p:cBhvr>
                                        <p:cTn id="18" dur="20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1000"/>
                                  </p:stCondLst>
                                  <p:iterate type="wd">
                                    <p:tmPct val="10000"/>
                                  </p:iterate>
                                  <p:childTnLst>
                                    <p:set>
                                      <p:cBhvr>
                                        <p:cTn id="22" dur="1" fill="hold">
                                          <p:stCondLst>
                                            <p:cond delay="0"/>
                                          </p:stCondLst>
                                        </p:cTn>
                                        <p:tgtEl>
                                          <p:spTgt spid="4">
                                            <p:txEl>
                                              <p:pRg st="3" end="3"/>
                                            </p:txEl>
                                          </p:spTgt>
                                        </p:tgtEl>
                                        <p:attrNameLst>
                                          <p:attrName>style.visibility</p:attrName>
                                        </p:attrNameLst>
                                      </p:cBhvr>
                                      <p:to>
                                        <p:strVal val="visible"/>
                                      </p:to>
                                    </p:set>
                                    <p:animEffect transition="in" filter="wipe(up)">
                                      <p:cBhvr>
                                        <p:cTn id="23" dur="2000"/>
                                        <p:tgtEl>
                                          <p:spTgt spid="4">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1000"/>
                                  </p:stCondLst>
                                  <p:iterate type="wd">
                                    <p:tmPct val="10000"/>
                                  </p:iterate>
                                  <p:childTnLst>
                                    <p:set>
                                      <p:cBhvr>
                                        <p:cTn id="27" dur="1" fill="hold">
                                          <p:stCondLst>
                                            <p:cond delay="0"/>
                                          </p:stCondLst>
                                        </p:cTn>
                                        <p:tgtEl>
                                          <p:spTgt spid="4">
                                            <p:txEl>
                                              <p:pRg st="4" end="4"/>
                                            </p:txEl>
                                          </p:spTgt>
                                        </p:tgtEl>
                                        <p:attrNameLst>
                                          <p:attrName>style.visibility</p:attrName>
                                        </p:attrNameLst>
                                      </p:cBhvr>
                                      <p:to>
                                        <p:strVal val="visible"/>
                                      </p:to>
                                    </p:set>
                                    <p:animEffect transition="in" filter="wipe(up)">
                                      <p:cBhvr>
                                        <p:cTn id="28" dur="2000"/>
                                        <p:tgtEl>
                                          <p:spTgt spid="4">
                                            <p:txEl>
                                              <p:pRg st="4" end="4"/>
                                            </p:txEl>
                                          </p:spTgt>
                                        </p:tgtEl>
                                      </p:cBhvr>
                                    </p:animEffect>
                                  </p:childTnLst>
                                </p:cTn>
                              </p:par>
                              <p:par>
                                <p:cTn id="29" presetID="22" presetClass="entr" presetSubtype="1" fill="hold" grpId="0" nodeType="withEffect">
                                  <p:stCondLst>
                                    <p:cond delay="1000"/>
                                  </p:stCondLst>
                                  <p:iterate type="wd">
                                    <p:tmPct val="10000"/>
                                  </p:iterate>
                                  <p:childTnLst>
                                    <p:set>
                                      <p:cBhvr>
                                        <p:cTn id="30" dur="1" fill="hold">
                                          <p:stCondLst>
                                            <p:cond delay="0"/>
                                          </p:stCondLst>
                                        </p:cTn>
                                        <p:tgtEl>
                                          <p:spTgt spid="4">
                                            <p:txEl>
                                              <p:pRg st="5" end="5"/>
                                            </p:txEl>
                                          </p:spTgt>
                                        </p:tgtEl>
                                        <p:attrNameLst>
                                          <p:attrName>style.visibility</p:attrName>
                                        </p:attrNameLst>
                                      </p:cBhvr>
                                      <p:to>
                                        <p:strVal val="visible"/>
                                      </p:to>
                                    </p:set>
                                    <p:animEffect transition="in" filter="wipe(up)">
                                      <p:cBhvr>
                                        <p:cTn id="31" dur="2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3"/>
                </p:tgtEl>
              </p:cMediaNode>
            </p:audio>
          </p:childTnLst>
        </p:cTn>
      </p:par>
    </p:tnLst>
    <p:bldLst>
      <p:bldP spid="4" grpId="0" uiExpand="1" build="p" bldLvl="2"/>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60" y="254684"/>
            <a:ext cx="10972800" cy="775691"/>
          </a:xfrm>
        </p:spPr>
        <p:txBody>
          <a:bodyPr/>
          <a:lstStyle/>
          <a:p>
            <a:pPr>
              <a:lnSpc>
                <a:spcPts val="4800"/>
              </a:lnSpc>
            </a:pPr>
            <a:r>
              <a:rPr lang="en-US" sz="4800" dirty="0"/>
              <a:t>Requesting a Closure</a:t>
            </a:r>
          </a:p>
        </p:txBody>
      </p:sp>
      <p:sp>
        <p:nvSpPr>
          <p:cNvPr id="4" name="Content Placeholder 3"/>
          <p:cNvSpPr>
            <a:spLocks noGrp="1"/>
          </p:cNvSpPr>
          <p:nvPr>
            <p:ph idx="13"/>
          </p:nvPr>
        </p:nvSpPr>
        <p:spPr>
          <a:xfrm>
            <a:off x="377140" y="1061548"/>
            <a:ext cx="11510455" cy="5250351"/>
          </a:xfrm>
        </p:spPr>
        <p:txBody>
          <a:bodyPr/>
          <a:lstStyle/>
          <a:p>
            <a:r>
              <a:rPr lang="en-US" sz="2800" dirty="0"/>
              <a:t>Roadway Status</a:t>
            </a:r>
          </a:p>
          <a:p>
            <a:pPr lvl="1"/>
            <a:r>
              <a:rPr lang="en-US" sz="2100" b="1" dirty="0"/>
              <a:t>Full Closure – </a:t>
            </a:r>
            <a:r>
              <a:rPr lang="en-US" sz="2100" dirty="0"/>
              <a:t>used when all lanes and shoulders are closed in </a:t>
            </a:r>
          </a:p>
          <a:p>
            <a:pPr marL="457200" lvl="1" indent="0">
              <a:buNone/>
            </a:pPr>
            <a:r>
              <a:rPr lang="en-US" sz="2100" dirty="0"/>
              <a:t>    one direction or both directions </a:t>
            </a:r>
          </a:p>
          <a:p>
            <a:pPr lvl="1"/>
            <a:r>
              <a:rPr lang="en-US" sz="2100" b="1" dirty="0"/>
              <a:t>Lane or Shoulder Closure – </a:t>
            </a:r>
            <a:r>
              <a:rPr lang="en-US" sz="2100" dirty="0"/>
              <a:t>used when there is a lane or </a:t>
            </a:r>
            <a:br>
              <a:rPr lang="en-US" sz="2100" dirty="0"/>
            </a:br>
            <a:r>
              <a:rPr lang="en-US" sz="2100" dirty="0"/>
              <a:t>shoulder closure.</a:t>
            </a:r>
          </a:p>
          <a:p>
            <a:pPr lvl="1"/>
            <a:r>
              <a:rPr lang="en-US" sz="2100" b="1" dirty="0"/>
              <a:t>Flagging Operation – </a:t>
            </a:r>
            <a:r>
              <a:rPr lang="en-US" sz="2100" dirty="0"/>
              <a:t>used when flaggers are used during work zone operations.</a:t>
            </a:r>
          </a:p>
          <a:p>
            <a:pPr lvl="1"/>
            <a:r>
              <a:rPr lang="en-US" sz="2100" b="1" dirty="0"/>
              <a:t>One Lane Road Temporary Signal – </a:t>
            </a:r>
            <a:r>
              <a:rPr lang="en-US" sz="2100" dirty="0"/>
              <a:t>used when a temporary signal is being used for one lane bridge work or other scenarios.</a:t>
            </a:r>
          </a:p>
          <a:p>
            <a:pPr lvl="1"/>
            <a:r>
              <a:rPr lang="en-US" sz="2100" b="1" dirty="0"/>
              <a:t>One Lane Road Stop Condition – </a:t>
            </a:r>
            <a:r>
              <a:rPr lang="en-US" sz="2100" dirty="0"/>
              <a:t>used for short work zones with low volumes where the driver can see the oncoming traffic and stops before proceeding. </a:t>
            </a:r>
          </a:p>
          <a:p>
            <a:pPr lvl="1"/>
            <a:r>
              <a:rPr lang="en-US" sz="2100" b="1" dirty="0"/>
              <a:t>Moving Lane Closure – </a:t>
            </a:r>
            <a:r>
              <a:rPr lang="en-US" sz="2100" dirty="0"/>
              <a:t>used when a work crew will be moving down the roadway to perform such work as pothole patching, pavement marking painting, etc.</a:t>
            </a:r>
          </a:p>
          <a:p>
            <a:pPr lvl="1"/>
            <a:r>
              <a:rPr lang="en-US" sz="2100" b="1" dirty="0"/>
              <a:t>Rolling Full Closure – </a:t>
            </a:r>
            <a:r>
              <a:rPr lang="en-US" sz="2100" dirty="0"/>
              <a:t>used when the work temporarily pauses all lanes of traffic for less than 15 minutes such as for bridge girder setting, equipment moves, and sign structure replacement, and law enforcement is used to help control traffic.</a:t>
            </a:r>
          </a:p>
        </p:txBody>
      </p:sp>
      <p:pic>
        <p:nvPicPr>
          <p:cNvPr id="8" name="Picture 7">
            <a:extLst>
              <a:ext uri="{FF2B5EF4-FFF2-40B4-BE49-F238E27FC236}">
                <a16:creationId xmlns:a16="http://schemas.microsoft.com/office/drawing/2014/main" id="{8104D342-8E54-4F6D-AD8E-0CA692770070}"/>
              </a:ext>
            </a:extLst>
          </p:cNvPr>
          <p:cNvPicPr>
            <a:picLocks noChangeAspect="1"/>
          </p:cNvPicPr>
          <p:nvPr/>
        </p:nvPicPr>
        <p:blipFill>
          <a:blip r:embed="rId5"/>
          <a:stretch>
            <a:fillRect/>
          </a:stretch>
        </p:blipFill>
        <p:spPr>
          <a:xfrm>
            <a:off x="7523018" y="1061548"/>
            <a:ext cx="4364577" cy="1903806"/>
          </a:xfrm>
          <a:prstGeom prst="rect">
            <a:avLst/>
          </a:prstGeom>
          <a:ln>
            <a:solidFill>
              <a:schemeClr val="tx1"/>
            </a:solidFill>
          </a:ln>
          <a:effectLst>
            <a:outerShdw blurRad="50800" dist="38100" dir="2700000" algn="tl" rotWithShape="0">
              <a:prstClr val="black">
                <a:alpha val="40000"/>
              </a:prstClr>
            </a:outerShdw>
          </a:effectLst>
        </p:spPr>
      </p:pic>
      <p:pic>
        <p:nvPicPr>
          <p:cNvPr id="5" name="Recorded Sound">
            <a:hlinkClick r:id="" action="ppaction://media"/>
            <a:extLst>
              <a:ext uri="{FF2B5EF4-FFF2-40B4-BE49-F238E27FC236}">
                <a16:creationId xmlns:a16="http://schemas.microsoft.com/office/drawing/2014/main" id="{CCBE313E-1792-4C7B-B1BD-76BA4F1E73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1691" y="155166"/>
            <a:ext cx="487363" cy="487363"/>
          </a:xfrm>
          <a:prstGeom prst="rect">
            <a:avLst/>
          </a:prstGeom>
        </p:spPr>
      </p:pic>
    </p:spTree>
    <p:extLst>
      <p:ext uri="{BB962C8B-B14F-4D97-AF65-F5344CB8AC3E}">
        <p14:creationId xmlns:p14="http://schemas.microsoft.com/office/powerpoint/2010/main" val="3870253599"/>
      </p:ext>
    </p:extLst>
  </p:cSld>
  <p:clrMapOvr>
    <a:masterClrMapping/>
  </p:clrMapOvr>
  <mc:AlternateContent xmlns:mc="http://schemas.openxmlformats.org/markup-compatibility/2006" xmlns:p14="http://schemas.microsoft.com/office/powerpoint/2010/main">
    <mc:Choice Requires="p14">
      <p:transition spd="med" p14:dur="700" advClick="0" advTm="62000">
        <p:fade/>
      </p:transition>
    </mc:Choice>
    <mc:Fallback xmlns="">
      <p:transition spd="med" advClick="0" advTm="6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59058" fill="hold"/>
                                        <p:tgtEl>
                                          <p:spTgt spid="5"/>
                                        </p:tgtEl>
                                      </p:cBhvr>
                                    </p:cmd>
                                  </p:childTnLst>
                                </p:cTn>
                              </p:par>
                              <p:par>
                                <p:cTn id="7" presetID="10" presetClass="entr" presetSubtype="0" fill="hold" grpId="0" nodeType="withEffect">
                                  <p:stCondLst>
                                    <p:cond delay="1000"/>
                                  </p:stCondLst>
                                  <p:iterate type="wd">
                                    <p:tmPct val="10000"/>
                                  </p:iterate>
                                  <p:childTnLst>
                                    <p:set>
                                      <p:cBhvr>
                                        <p:cTn id="8" dur="1" fill="hold">
                                          <p:stCondLst>
                                            <p:cond delay="0"/>
                                          </p:stCondLst>
                                        </p:cTn>
                                        <p:tgtEl>
                                          <p:spTgt spid="4"/>
                                        </p:tgtEl>
                                        <p:attrNameLst>
                                          <p:attrName>style.visibility</p:attrName>
                                        </p:attrNameLst>
                                      </p:cBhvr>
                                      <p:to>
                                        <p:strVal val="visible"/>
                                      </p:to>
                                    </p:set>
                                    <p:animEffect transition="in" filter="fade">
                                      <p:cBhvr>
                                        <p:cTn id="9" dur="2000"/>
                                        <p:tgtEl>
                                          <p:spTgt spid="4"/>
                                        </p:tgtEl>
                                      </p:cBhvr>
                                    </p:animEffect>
                                  </p:childTnLst>
                                </p:cTn>
                              </p:par>
                              <p:par>
                                <p:cTn id="10" presetID="16" presetClass="entr" presetSubtype="37" fill="hold" nodeType="withEffect">
                                  <p:stCondLst>
                                    <p:cond delay="1000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bldLst>
      <p:bldP spid="4" grpId="0" uiExpand="1" bldLvl="2"/>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60" y="254684"/>
            <a:ext cx="10972800" cy="775691"/>
          </a:xfrm>
        </p:spPr>
        <p:txBody>
          <a:bodyPr/>
          <a:lstStyle/>
          <a:p>
            <a:pPr>
              <a:lnSpc>
                <a:spcPts val="4800"/>
              </a:lnSpc>
            </a:pPr>
            <a:r>
              <a:rPr lang="en-US" sz="4800" dirty="0"/>
              <a:t>Lane Structure Diagram</a:t>
            </a:r>
          </a:p>
        </p:txBody>
      </p:sp>
      <p:sp>
        <p:nvSpPr>
          <p:cNvPr id="4" name="Content Placeholder 3"/>
          <p:cNvSpPr>
            <a:spLocks noGrp="1"/>
          </p:cNvSpPr>
          <p:nvPr>
            <p:ph idx="13"/>
          </p:nvPr>
        </p:nvSpPr>
        <p:spPr>
          <a:xfrm>
            <a:off x="594360" y="1569027"/>
            <a:ext cx="10972800" cy="4384733"/>
          </a:xfrm>
        </p:spPr>
        <p:txBody>
          <a:bodyPr/>
          <a:lstStyle/>
          <a:p>
            <a:r>
              <a:rPr lang="en-US" sz="3100" dirty="0"/>
              <a:t>If Lane or Shoulder Closure is selected</a:t>
            </a:r>
          </a:p>
          <a:p>
            <a:pPr lvl="1"/>
            <a:r>
              <a:rPr lang="en-US" sz="2700" dirty="0"/>
              <a:t>Click Edit Lane Structure button</a:t>
            </a:r>
          </a:p>
          <a:p>
            <a:pPr lvl="1"/>
            <a:r>
              <a:rPr lang="en-US" sz="2700" dirty="0"/>
              <a:t>Select lanes that will be closed</a:t>
            </a:r>
          </a:p>
          <a:p>
            <a:pPr lvl="2"/>
            <a:r>
              <a:rPr lang="en-US" sz="2300" dirty="0"/>
              <a:t>Click on +/- to add/remove lanes in diagram</a:t>
            </a:r>
          </a:p>
          <a:p>
            <a:pPr lvl="2"/>
            <a:r>
              <a:rPr lang="en-US" sz="2300" dirty="0"/>
              <a:t>Click on each arrow to switch to shift, left/right turn, or left/right exit</a:t>
            </a:r>
          </a:p>
          <a:p>
            <a:pPr lvl="3"/>
            <a:r>
              <a:rPr lang="en-US" sz="2100" dirty="0"/>
              <a:t>Left/right exit lanes used when there is an auxiliary lane</a:t>
            </a:r>
          </a:p>
          <a:p>
            <a:r>
              <a:rPr lang="en-US" sz="3100" dirty="0"/>
              <a:t>The following slides show examples of closure diagram scenarios</a:t>
            </a:r>
          </a:p>
        </p:txBody>
      </p:sp>
      <p:pic>
        <p:nvPicPr>
          <p:cNvPr id="5" name="Picture 4">
            <a:extLst>
              <a:ext uri="{FF2B5EF4-FFF2-40B4-BE49-F238E27FC236}">
                <a16:creationId xmlns:a16="http://schemas.microsoft.com/office/drawing/2014/main" id="{B197A860-54B9-4C3B-A347-E008EA7F5FF2}"/>
              </a:ext>
            </a:extLst>
          </p:cNvPr>
          <p:cNvPicPr/>
          <p:nvPr/>
        </p:nvPicPr>
        <p:blipFill>
          <a:blip r:embed="rId5"/>
          <a:stretch>
            <a:fillRect/>
          </a:stretch>
        </p:blipFill>
        <p:spPr>
          <a:xfrm>
            <a:off x="9095942" y="2063228"/>
            <a:ext cx="2595216" cy="2052163"/>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A5345382-5F2B-449D-977B-4818C94FCE61}"/>
              </a:ext>
            </a:extLst>
          </p:cNvPr>
          <p:cNvPicPr>
            <a:picLocks noChangeAspect="1"/>
          </p:cNvPicPr>
          <p:nvPr/>
        </p:nvPicPr>
        <p:blipFill rotWithShape="1">
          <a:blip r:embed="rId6"/>
          <a:srcRect l="4604" t="9881" r="1187" b="4876"/>
          <a:stretch/>
        </p:blipFill>
        <p:spPr>
          <a:xfrm>
            <a:off x="7867939" y="1515512"/>
            <a:ext cx="1826780" cy="434975"/>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6F16A07C-C95E-4064-934B-0F3EA3F1811D}"/>
              </a:ext>
            </a:extLst>
          </p:cNvPr>
          <p:cNvPicPr/>
          <p:nvPr/>
        </p:nvPicPr>
        <p:blipFill rotWithShape="1">
          <a:blip r:embed="rId7"/>
          <a:srcRect t="8572" b="5699"/>
          <a:stretch/>
        </p:blipFill>
        <p:spPr bwMode="auto">
          <a:xfrm>
            <a:off x="3827903" y="4729511"/>
            <a:ext cx="2012803" cy="1059700"/>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15A4CD08-D78E-4B61-A3E6-808DB2CDAA9E}"/>
              </a:ext>
            </a:extLst>
          </p:cNvPr>
          <p:cNvPicPr/>
          <p:nvPr/>
        </p:nvPicPr>
        <p:blipFill rotWithShape="1">
          <a:blip r:embed="rId8"/>
          <a:srcRect b="5163"/>
          <a:stretch/>
        </p:blipFill>
        <p:spPr bwMode="auto">
          <a:xfrm>
            <a:off x="6350150" y="4729511"/>
            <a:ext cx="1961595" cy="1059700"/>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3" name="Recorded Sound">
            <a:hlinkClick r:id="" action="ppaction://media"/>
            <a:extLst>
              <a:ext uri="{FF2B5EF4-FFF2-40B4-BE49-F238E27FC236}">
                <a16:creationId xmlns:a16="http://schemas.microsoft.com/office/drawing/2014/main" id="{D6FDF7A0-8534-4146-9AAF-D52628995B1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7477" y="138601"/>
            <a:ext cx="487363" cy="487363"/>
          </a:xfrm>
          <a:prstGeom prst="rect">
            <a:avLst/>
          </a:prstGeom>
        </p:spPr>
      </p:pic>
    </p:spTree>
    <p:extLst>
      <p:ext uri="{BB962C8B-B14F-4D97-AF65-F5344CB8AC3E}">
        <p14:creationId xmlns:p14="http://schemas.microsoft.com/office/powerpoint/2010/main" val="982312343"/>
      </p:ext>
    </p:extLst>
  </p:cSld>
  <p:clrMapOvr>
    <a:masterClrMapping/>
  </p:clrMapOvr>
  <mc:AlternateContent xmlns:mc="http://schemas.openxmlformats.org/markup-compatibility/2006" xmlns:p14="http://schemas.microsoft.com/office/powerpoint/2010/main">
    <mc:Choice Requires="p14">
      <p:transition spd="med" p14:dur="700" advClick="0" advTm="26000">
        <p:fade/>
      </p:transition>
    </mc:Choice>
    <mc:Fallback xmlns="">
      <p:transition spd="med" advClick="0" advTm="2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22440" fill="hold"/>
                                        <p:tgtEl>
                                          <p:spTgt spid="3"/>
                                        </p:tgtEl>
                                      </p:cBhvr>
                                    </p:cmd>
                                  </p:childTnLst>
                                </p:cTn>
                              </p:par>
                              <p:par>
                                <p:cTn id="7" presetID="10" presetClass="entr" presetSubtype="0" fill="hold" nodeType="withEffect">
                                  <p:stCondLst>
                                    <p:cond delay="10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2000"/>
                                        <p:tgtEl>
                                          <p:spTgt spid="6"/>
                                        </p:tgtEl>
                                      </p:cBhvr>
                                    </p:animEffect>
                                  </p:childTnLst>
                                </p:cTn>
                              </p:par>
                              <p:par>
                                <p:cTn id="10" presetID="22" presetClass="entr" presetSubtype="1" fill="hold" nodeType="withEffect">
                                  <p:stCondLst>
                                    <p:cond delay="300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2000"/>
                                        <p:tgtEl>
                                          <p:spTgt spid="5"/>
                                        </p:tgtEl>
                                      </p:cBhvr>
                                    </p:animEffect>
                                  </p:childTnLst>
                                </p:cTn>
                              </p:par>
                              <p:par>
                                <p:cTn id="13" presetID="22" presetClass="entr" presetSubtype="1" fill="hold" grpId="0" nodeType="withEffect">
                                  <p:stCondLst>
                                    <p:cond delay="1000"/>
                                  </p:stCondLst>
                                  <p:iterate type="wd">
                                    <p:tmPct val="10000"/>
                                  </p:iterate>
                                  <p:childTnLst>
                                    <p:set>
                                      <p:cBhvr>
                                        <p:cTn id="14" dur="1" fill="hold">
                                          <p:stCondLst>
                                            <p:cond delay="0"/>
                                          </p:stCondLst>
                                        </p:cTn>
                                        <p:tgtEl>
                                          <p:spTgt spid="4"/>
                                        </p:tgtEl>
                                        <p:attrNameLst>
                                          <p:attrName>style.visibility</p:attrName>
                                        </p:attrNameLst>
                                      </p:cBhvr>
                                      <p:to>
                                        <p:strVal val="visible"/>
                                      </p:to>
                                    </p:set>
                                    <p:animEffect transition="in" filter="wipe(up)">
                                      <p:cBhvr>
                                        <p:cTn id="15" dur="2000"/>
                                        <p:tgtEl>
                                          <p:spTgt spid="4"/>
                                        </p:tgtEl>
                                      </p:cBhvr>
                                    </p:animEffect>
                                  </p:childTnLst>
                                </p:cTn>
                              </p:par>
                              <p:par>
                                <p:cTn id="16" presetID="16" presetClass="entr" presetSubtype="21" fill="hold" nodeType="withEffect">
                                  <p:stCondLst>
                                    <p:cond delay="820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2000"/>
                                        <p:tgtEl>
                                          <p:spTgt spid="8"/>
                                        </p:tgtEl>
                                      </p:cBhvr>
                                    </p:animEffect>
                                  </p:childTnLst>
                                </p:cTn>
                              </p:par>
                              <p:par>
                                <p:cTn id="19" presetID="16" presetClass="entr" presetSubtype="21" fill="hold" nodeType="withEffect">
                                  <p:stCondLst>
                                    <p:cond delay="830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diagram&#10;&#10;Description automatically generated">
            <a:extLst>
              <a:ext uri="{FF2B5EF4-FFF2-40B4-BE49-F238E27FC236}">
                <a16:creationId xmlns:a16="http://schemas.microsoft.com/office/drawing/2014/main" id="{0030C31C-2D3C-4696-B4E4-6A480FC780A6}"/>
              </a:ext>
            </a:extLst>
          </p:cNvPr>
          <p:cNvPicPr>
            <a:picLocks noChangeAspect="1"/>
          </p:cNvPicPr>
          <p:nvPr/>
        </p:nvPicPr>
        <p:blipFill rotWithShape="1">
          <a:blip r:embed="rId5">
            <a:extLst>
              <a:ext uri="{28A0092B-C50C-407E-A947-70E740481C1C}">
                <a14:useLocalDpi xmlns:a14="http://schemas.microsoft.com/office/drawing/2010/main" val="0"/>
              </a:ext>
            </a:extLst>
          </a:blip>
          <a:srcRect l="8279" t="24751" r="23192" b="12164"/>
          <a:stretch/>
        </p:blipFill>
        <p:spPr>
          <a:xfrm>
            <a:off x="1148057" y="1376919"/>
            <a:ext cx="3421390" cy="4607005"/>
          </a:xfrm>
          <a:prstGeom prst="rect">
            <a:avLst/>
          </a:prstGeom>
          <a:effectLst>
            <a:outerShdw blurRad="50800" dist="38100" dir="2700000" algn="tl" rotWithShape="0">
              <a:prstClr val="black">
                <a:alpha val="40000"/>
              </a:prstClr>
            </a:outerShdw>
          </a:effectLst>
        </p:spPr>
      </p:pic>
      <p:pic>
        <p:nvPicPr>
          <p:cNvPr id="13" name="Picture 12" descr="A picture containing text, device, screenshot&#10;&#10;Description automatically generated">
            <a:extLst>
              <a:ext uri="{FF2B5EF4-FFF2-40B4-BE49-F238E27FC236}">
                <a16:creationId xmlns:a16="http://schemas.microsoft.com/office/drawing/2014/main" id="{91A4A08E-B751-4BA5-9E3D-2A59C8C8FA7F}"/>
              </a:ext>
            </a:extLst>
          </p:cNvPr>
          <p:cNvPicPr>
            <a:picLocks noChangeAspect="1"/>
          </p:cNvPicPr>
          <p:nvPr/>
        </p:nvPicPr>
        <p:blipFill rotWithShape="1">
          <a:blip r:embed="rId6">
            <a:extLst>
              <a:ext uri="{28A0092B-C50C-407E-A947-70E740481C1C}">
                <a14:useLocalDpi xmlns:a14="http://schemas.microsoft.com/office/drawing/2010/main" val="0"/>
              </a:ext>
            </a:extLst>
          </a:blip>
          <a:srcRect l="11636" t="15399" r="32721" b="6194"/>
          <a:stretch/>
        </p:blipFill>
        <p:spPr>
          <a:xfrm>
            <a:off x="7098194" y="565973"/>
            <a:ext cx="2943983" cy="5726054"/>
          </a:xfrm>
          <a:prstGeom prst="rect">
            <a:avLst/>
          </a:prstGeom>
          <a:effectLst>
            <a:outerShdw blurRad="50800" dist="38100" dir="2700000" algn="tl" rotWithShape="0">
              <a:prstClr val="black">
                <a:alpha val="40000"/>
              </a:prstClr>
            </a:outerShdw>
          </a:effectLst>
        </p:spPr>
      </p:pic>
      <p:pic>
        <p:nvPicPr>
          <p:cNvPr id="14" name="Picture 13" descr="A picture containing diagram&#10;&#10;Description automatically generated">
            <a:extLst>
              <a:ext uri="{FF2B5EF4-FFF2-40B4-BE49-F238E27FC236}">
                <a16:creationId xmlns:a16="http://schemas.microsoft.com/office/drawing/2014/main" id="{B70A038C-46BB-4475-8ED5-6E96EB5C13C5}"/>
              </a:ext>
            </a:extLst>
          </p:cNvPr>
          <p:cNvPicPr>
            <a:picLocks noChangeAspect="1"/>
          </p:cNvPicPr>
          <p:nvPr/>
        </p:nvPicPr>
        <p:blipFill rotWithShape="1">
          <a:blip r:embed="rId5">
            <a:extLst>
              <a:ext uri="{28A0092B-C50C-407E-A947-70E740481C1C}">
                <a14:useLocalDpi xmlns:a14="http://schemas.microsoft.com/office/drawing/2010/main" val="0"/>
              </a:ext>
            </a:extLst>
          </a:blip>
          <a:srcRect l="30289" t="7836" r="47653" b="79660"/>
          <a:stretch/>
        </p:blipFill>
        <p:spPr>
          <a:xfrm>
            <a:off x="3676804" y="3223838"/>
            <a:ext cx="1167107" cy="913166"/>
          </a:xfrm>
          <a:prstGeom prst="rect">
            <a:avLst/>
          </a:prstGeom>
          <a:effectLst>
            <a:outerShdw blurRad="50800" dist="38100" dir="2700000" algn="tl" rotWithShape="0">
              <a:prstClr val="black">
                <a:alpha val="40000"/>
              </a:prstClr>
            </a:outerShdw>
          </a:effectLst>
        </p:spPr>
      </p:pic>
      <p:pic>
        <p:nvPicPr>
          <p:cNvPr id="16" name="Picture 15" descr="A picture containing text, device, screenshot&#10;&#10;Description automatically generated">
            <a:extLst>
              <a:ext uri="{FF2B5EF4-FFF2-40B4-BE49-F238E27FC236}">
                <a16:creationId xmlns:a16="http://schemas.microsoft.com/office/drawing/2014/main" id="{9C92B7B2-A160-4E4E-BC23-36F1406995FD}"/>
              </a:ext>
            </a:extLst>
          </p:cNvPr>
          <p:cNvPicPr>
            <a:picLocks noChangeAspect="1"/>
          </p:cNvPicPr>
          <p:nvPr/>
        </p:nvPicPr>
        <p:blipFill rotWithShape="1">
          <a:blip r:embed="rId6">
            <a:extLst>
              <a:ext uri="{28A0092B-C50C-407E-A947-70E740481C1C}">
                <a14:useLocalDpi xmlns:a14="http://schemas.microsoft.com/office/drawing/2010/main" val="0"/>
              </a:ext>
            </a:extLst>
          </a:blip>
          <a:srcRect l="11636" t="4382" r="67896" b="81251"/>
          <a:stretch/>
        </p:blipFill>
        <p:spPr>
          <a:xfrm>
            <a:off x="7098194" y="41343"/>
            <a:ext cx="1082956" cy="1049259"/>
          </a:xfrm>
          <a:prstGeom prst="rect">
            <a:avLst/>
          </a:prstGeom>
          <a:effectLst>
            <a:outerShdw blurRad="50800" dist="38100" dir="2700000" algn="tl" rotWithShape="0">
              <a:prstClr val="black">
                <a:alpha val="40000"/>
              </a:prstClr>
            </a:outerShdw>
          </a:effectLst>
        </p:spPr>
      </p:pic>
      <p:pic>
        <p:nvPicPr>
          <p:cNvPr id="17" name="Picture 16" descr="A picture containing text, device, screenshot&#10;&#10;Description automatically generated">
            <a:extLst>
              <a:ext uri="{FF2B5EF4-FFF2-40B4-BE49-F238E27FC236}">
                <a16:creationId xmlns:a16="http://schemas.microsoft.com/office/drawing/2014/main" id="{5F749DDC-4AFA-47C7-84C8-5D0B62D3B550}"/>
              </a:ext>
            </a:extLst>
          </p:cNvPr>
          <p:cNvPicPr>
            <a:picLocks noChangeAspect="1"/>
          </p:cNvPicPr>
          <p:nvPr/>
        </p:nvPicPr>
        <p:blipFill rotWithShape="1">
          <a:blip r:embed="rId6">
            <a:extLst>
              <a:ext uri="{28A0092B-C50C-407E-A947-70E740481C1C}">
                <a14:useLocalDpi xmlns:a14="http://schemas.microsoft.com/office/drawing/2010/main" val="0"/>
              </a:ext>
            </a:extLst>
          </a:blip>
          <a:srcRect l="47693" t="3260" r="34993" b="81251"/>
          <a:stretch/>
        </p:blipFill>
        <p:spPr>
          <a:xfrm>
            <a:off x="8962735" y="19737"/>
            <a:ext cx="905954" cy="1197847"/>
          </a:xfrm>
          <a:prstGeom prst="rect">
            <a:avLst/>
          </a:prstGeom>
          <a:effectLst>
            <a:outerShdw blurRad="50800" dist="38100" dir="2700000" algn="tl" rotWithShape="0">
              <a:prstClr val="black">
                <a:alpha val="40000"/>
              </a:prstClr>
            </a:outerShdw>
          </a:effectLst>
        </p:spPr>
      </p:pic>
      <p:sp>
        <p:nvSpPr>
          <p:cNvPr id="10" name="Content Placeholder 3">
            <a:extLst>
              <a:ext uri="{FF2B5EF4-FFF2-40B4-BE49-F238E27FC236}">
                <a16:creationId xmlns:a16="http://schemas.microsoft.com/office/drawing/2014/main" id="{920E83B6-DF03-4B96-AC48-B769444C1A20}"/>
              </a:ext>
            </a:extLst>
          </p:cNvPr>
          <p:cNvSpPr>
            <a:spLocks noGrp="1"/>
          </p:cNvSpPr>
          <p:nvPr>
            <p:ph idx="13"/>
          </p:nvPr>
        </p:nvSpPr>
        <p:spPr>
          <a:xfrm>
            <a:off x="294109" y="158035"/>
            <a:ext cx="2862224" cy="913166"/>
          </a:xfrm>
        </p:spPr>
        <p:txBody>
          <a:bodyPr/>
          <a:lstStyle/>
          <a:p>
            <a:r>
              <a:rPr lang="en-US" dirty="0"/>
              <a:t>Intersections</a:t>
            </a:r>
          </a:p>
        </p:txBody>
      </p:sp>
      <p:sp>
        <p:nvSpPr>
          <p:cNvPr id="12" name="Title 1">
            <a:extLst>
              <a:ext uri="{FF2B5EF4-FFF2-40B4-BE49-F238E27FC236}">
                <a16:creationId xmlns:a16="http://schemas.microsoft.com/office/drawing/2014/main" id="{C6B68E75-6526-4FB1-90BE-F18D49D7FF4A}"/>
              </a:ext>
            </a:extLst>
          </p:cNvPr>
          <p:cNvSpPr>
            <a:spLocks noGrp="1"/>
          </p:cNvSpPr>
          <p:nvPr>
            <p:ph type="title"/>
          </p:nvPr>
        </p:nvSpPr>
        <p:spPr>
          <a:xfrm>
            <a:off x="1679399" y="635432"/>
            <a:ext cx="2738387" cy="913166"/>
          </a:xfrm>
        </p:spPr>
        <p:txBody>
          <a:bodyPr/>
          <a:lstStyle/>
          <a:p>
            <a:pPr>
              <a:lnSpc>
                <a:spcPts val="4800"/>
              </a:lnSpc>
            </a:pPr>
            <a:r>
              <a:rPr lang="en-US" sz="3200" dirty="0">
                <a:solidFill>
                  <a:srgbClr val="802F2D"/>
                </a:solidFill>
              </a:rPr>
              <a:t>Example #1</a:t>
            </a:r>
          </a:p>
        </p:txBody>
      </p:sp>
      <p:sp>
        <p:nvSpPr>
          <p:cNvPr id="18" name="Title 1">
            <a:extLst>
              <a:ext uri="{FF2B5EF4-FFF2-40B4-BE49-F238E27FC236}">
                <a16:creationId xmlns:a16="http://schemas.microsoft.com/office/drawing/2014/main" id="{8940C207-1574-4C65-91CC-696C573E7CF3}"/>
              </a:ext>
            </a:extLst>
          </p:cNvPr>
          <p:cNvSpPr txBox="1">
            <a:spLocks/>
          </p:cNvSpPr>
          <p:nvPr/>
        </p:nvSpPr>
        <p:spPr>
          <a:xfrm>
            <a:off x="7271381" y="6263158"/>
            <a:ext cx="2738387" cy="553499"/>
          </a:xfrm>
          <a:prstGeom prst="rect">
            <a:avLst/>
          </a:prstGeom>
        </p:spPr>
        <p:txBody>
          <a:bodyPr anchor="ctr" anchorCtr="0"/>
          <a:lstStyle>
            <a:lvl1pPr algn="ctr" defTabSz="914400" rtl="0" eaLnBrk="1" latinLnBrk="0" hangingPunct="1">
              <a:lnSpc>
                <a:spcPts val="4400"/>
              </a:lnSpc>
              <a:spcBef>
                <a:spcPct val="0"/>
              </a:spcBef>
              <a:buNone/>
              <a:defRPr sz="4500" b="1" kern="1200" baseline="0">
                <a:solidFill>
                  <a:srgbClr val="00416A"/>
                </a:solidFill>
                <a:latin typeface="Arial Narrow" panose="020B0606020202030204" pitchFamily="34" charset="0"/>
                <a:ea typeface="+mj-ea"/>
                <a:cs typeface="+mj-cs"/>
              </a:defRPr>
            </a:lvl1pPr>
          </a:lstStyle>
          <a:p>
            <a:pPr>
              <a:lnSpc>
                <a:spcPts val="4800"/>
              </a:lnSpc>
            </a:pPr>
            <a:r>
              <a:rPr lang="en-US" sz="3200" dirty="0">
                <a:solidFill>
                  <a:srgbClr val="802F2D"/>
                </a:solidFill>
              </a:rPr>
              <a:t>Example #2</a:t>
            </a:r>
          </a:p>
        </p:txBody>
      </p:sp>
      <p:pic>
        <p:nvPicPr>
          <p:cNvPr id="2" name="Recorded Sound">
            <a:hlinkClick r:id="" action="ppaction://media"/>
            <a:extLst>
              <a:ext uri="{FF2B5EF4-FFF2-40B4-BE49-F238E27FC236}">
                <a16:creationId xmlns:a16="http://schemas.microsoft.com/office/drawing/2014/main" id="{427D2257-A64F-4332-9779-B94A926A0E0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59765" y="635432"/>
            <a:ext cx="487363" cy="487363"/>
          </a:xfrm>
          <a:prstGeom prst="rect">
            <a:avLst/>
          </a:prstGeom>
        </p:spPr>
      </p:pic>
    </p:spTree>
    <p:extLst>
      <p:ext uri="{BB962C8B-B14F-4D97-AF65-F5344CB8AC3E}">
        <p14:creationId xmlns:p14="http://schemas.microsoft.com/office/powerpoint/2010/main" val="2136220314"/>
      </p:ext>
    </p:extLst>
  </p:cSld>
  <p:clrMapOvr>
    <a:masterClrMapping/>
  </p:clrMapOvr>
  <mc:AlternateContent xmlns:mc="http://schemas.openxmlformats.org/markup-compatibility/2006" xmlns:p14="http://schemas.microsoft.com/office/powerpoint/2010/main">
    <mc:Choice Requires="p14">
      <p:transition spd="med" p14:dur="700" advTm="25000">
        <p:fade/>
      </p:transition>
    </mc:Choice>
    <mc:Fallback xmlns="">
      <p:transition spd="med"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4746" fill="hold"/>
                                        <p:tgtEl>
                                          <p:spTgt spid="2"/>
                                        </p:tgtEl>
                                      </p:cBhvr>
                                    </p:cmd>
                                  </p:childTnLst>
                                </p:cTn>
                              </p:par>
                            </p:childTnLst>
                          </p:cTn>
                        </p:par>
                        <p:par>
                          <p:cTn id="7" fill="hold">
                            <p:stCondLst>
                              <p:cond delay="5246"/>
                            </p:stCondLst>
                            <p:childTnLst>
                              <p:par>
                                <p:cTn id="8" presetID="1" presetClass="entr" presetSubtype="0" fill="hold" grpId="0" nodeType="afterEffect">
                                  <p:stCondLst>
                                    <p:cond delay="5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5746"/>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anim calcmode="lin" valueType="num">
                                      <p:cBhvr>
                                        <p:cTn id="14" dur="2000" fill="hold"/>
                                        <p:tgtEl>
                                          <p:spTgt spid="9"/>
                                        </p:tgtEl>
                                        <p:attrNameLst>
                                          <p:attrName>ppt_x</p:attrName>
                                        </p:attrNameLst>
                                      </p:cBhvr>
                                      <p:tavLst>
                                        <p:tav tm="0">
                                          <p:val>
                                            <p:strVal val="#ppt_x"/>
                                          </p:val>
                                        </p:tav>
                                        <p:tav tm="100000">
                                          <p:val>
                                            <p:strVal val="#ppt_x"/>
                                          </p:val>
                                        </p:tav>
                                      </p:tavLst>
                                    </p:anim>
                                    <p:anim calcmode="lin" valueType="num">
                                      <p:cBhvr>
                                        <p:cTn id="15" dur="2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7746"/>
                            </p:stCondLst>
                            <p:childTnLst>
                              <p:par>
                                <p:cTn id="17" presetID="2" presetClass="entr" presetSubtype="4" fill="hold" nodeType="afterEffect">
                                  <p:stCondLst>
                                    <p:cond delay="5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2000" fill="hold"/>
                                        <p:tgtEl>
                                          <p:spTgt spid="14"/>
                                        </p:tgtEl>
                                        <p:attrNameLst>
                                          <p:attrName>ppt_x</p:attrName>
                                        </p:attrNameLst>
                                      </p:cBhvr>
                                      <p:tavLst>
                                        <p:tav tm="0">
                                          <p:val>
                                            <p:strVal val="#ppt_x"/>
                                          </p:val>
                                        </p:tav>
                                        <p:tav tm="100000">
                                          <p:val>
                                            <p:strVal val="#ppt_x"/>
                                          </p:val>
                                        </p:tav>
                                      </p:tavLst>
                                    </p:anim>
                                    <p:anim calcmode="lin" valueType="num">
                                      <p:cBhvr additive="base">
                                        <p:cTn id="20" dur="2000" fill="hold"/>
                                        <p:tgtEl>
                                          <p:spTgt spid="14"/>
                                        </p:tgtEl>
                                        <p:attrNameLst>
                                          <p:attrName>ppt_y</p:attrName>
                                        </p:attrNameLst>
                                      </p:cBhvr>
                                      <p:tavLst>
                                        <p:tav tm="0">
                                          <p:val>
                                            <p:strVal val="1+#ppt_h/2"/>
                                          </p:val>
                                        </p:tav>
                                        <p:tav tm="100000">
                                          <p:val>
                                            <p:strVal val="#ppt_y"/>
                                          </p:val>
                                        </p:tav>
                                      </p:tavLst>
                                    </p:anim>
                                  </p:childTnLst>
                                </p:cTn>
                              </p:par>
                            </p:childTnLst>
                          </p:cTn>
                        </p:par>
                        <p:par>
                          <p:cTn id="21" fill="hold">
                            <p:stCondLst>
                              <p:cond delay="10246"/>
                            </p:stCondLst>
                            <p:childTnLst>
                              <p:par>
                                <p:cTn id="22" presetID="1" presetClass="entr" presetSubtype="0" fill="hold" grpId="0" nodeType="afterEffect">
                                  <p:stCondLst>
                                    <p:cond delay="3000"/>
                                  </p:stCondLst>
                                  <p:childTnLst>
                                    <p:set>
                                      <p:cBhvr>
                                        <p:cTn id="23" dur="1" fill="hold">
                                          <p:stCondLst>
                                            <p:cond delay="0"/>
                                          </p:stCondLst>
                                        </p:cTn>
                                        <p:tgtEl>
                                          <p:spTgt spid="18"/>
                                        </p:tgtEl>
                                        <p:attrNameLst>
                                          <p:attrName>style.visibility</p:attrName>
                                        </p:attrNameLst>
                                      </p:cBhvr>
                                      <p:to>
                                        <p:strVal val="visible"/>
                                      </p:to>
                                    </p:set>
                                  </p:childTnLst>
                                </p:cTn>
                              </p:par>
                            </p:childTnLst>
                          </p:cTn>
                        </p:par>
                        <p:par>
                          <p:cTn id="24" fill="hold">
                            <p:stCondLst>
                              <p:cond delay="13246"/>
                            </p:stCondLst>
                            <p:childTnLst>
                              <p:par>
                                <p:cTn id="25" presetID="47" presetClass="entr" presetSubtype="0" fill="hold" nodeType="afterEffect">
                                  <p:stCondLst>
                                    <p:cond delay="5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000"/>
                                        <p:tgtEl>
                                          <p:spTgt spid="13"/>
                                        </p:tgtEl>
                                      </p:cBhvr>
                                    </p:animEffect>
                                    <p:anim calcmode="lin" valueType="num">
                                      <p:cBhvr>
                                        <p:cTn id="28" dur="2000" fill="hold"/>
                                        <p:tgtEl>
                                          <p:spTgt spid="13"/>
                                        </p:tgtEl>
                                        <p:attrNameLst>
                                          <p:attrName>ppt_x</p:attrName>
                                        </p:attrNameLst>
                                      </p:cBhvr>
                                      <p:tavLst>
                                        <p:tav tm="0">
                                          <p:val>
                                            <p:strVal val="#ppt_x"/>
                                          </p:val>
                                        </p:tav>
                                        <p:tav tm="100000">
                                          <p:val>
                                            <p:strVal val="#ppt_x"/>
                                          </p:val>
                                        </p:tav>
                                      </p:tavLst>
                                    </p:anim>
                                    <p:anim calcmode="lin" valueType="num">
                                      <p:cBhvr>
                                        <p:cTn id="29" dur="2000" fill="hold"/>
                                        <p:tgtEl>
                                          <p:spTgt spid="13"/>
                                        </p:tgtEl>
                                        <p:attrNameLst>
                                          <p:attrName>ppt_y</p:attrName>
                                        </p:attrNameLst>
                                      </p:cBhvr>
                                      <p:tavLst>
                                        <p:tav tm="0">
                                          <p:val>
                                            <p:strVal val="#ppt_y-.1"/>
                                          </p:val>
                                        </p:tav>
                                        <p:tav tm="100000">
                                          <p:val>
                                            <p:strVal val="#ppt_y"/>
                                          </p:val>
                                        </p:tav>
                                      </p:tavLst>
                                    </p:anim>
                                  </p:childTnLst>
                                </p:cTn>
                              </p:par>
                            </p:childTnLst>
                          </p:cTn>
                        </p:par>
                        <p:par>
                          <p:cTn id="30" fill="hold">
                            <p:stCondLst>
                              <p:cond delay="15746"/>
                            </p:stCondLst>
                            <p:childTnLst>
                              <p:par>
                                <p:cTn id="31" presetID="2" presetClass="entr" presetSubtype="1" fill="hold" nodeType="afterEffect">
                                  <p:stCondLst>
                                    <p:cond delay="50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2000" fill="hold"/>
                                        <p:tgtEl>
                                          <p:spTgt spid="16"/>
                                        </p:tgtEl>
                                        <p:attrNameLst>
                                          <p:attrName>ppt_x</p:attrName>
                                        </p:attrNameLst>
                                      </p:cBhvr>
                                      <p:tavLst>
                                        <p:tav tm="0">
                                          <p:val>
                                            <p:strVal val="#ppt_x"/>
                                          </p:val>
                                        </p:tav>
                                        <p:tav tm="100000">
                                          <p:val>
                                            <p:strVal val="#ppt_x"/>
                                          </p:val>
                                        </p:tav>
                                      </p:tavLst>
                                    </p:anim>
                                    <p:anim calcmode="lin" valueType="num">
                                      <p:cBhvr additive="base">
                                        <p:cTn id="34" dur="200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50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2000" fill="hold"/>
                                        <p:tgtEl>
                                          <p:spTgt spid="17"/>
                                        </p:tgtEl>
                                        <p:attrNameLst>
                                          <p:attrName>ppt_x</p:attrName>
                                        </p:attrNameLst>
                                      </p:cBhvr>
                                      <p:tavLst>
                                        <p:tav tm="0">
                                          <p:val>
                                            <p:strVal val="#ppt_x"/>
                                          </p:val>
                                        </p:tav>
                                        <p:tav tm="100000">
                                          <p:val>
                                            <p:strVal val="#ppt_x"/>
                                          </p:val>
                                        </p:tav>
                                      </p:tavLst>
                                    </p:anim>
                                    <p:anim calcmode="lin" valueType="num">
                                      <p:cBhvr additive="base">
                                        <p:cTn id="38" dur="20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2"/>
                </p:tgtEl>
              </p:cMediaNode>
            </p:audio>
          </p:childTnLst>
        </p:cTn>
      </p:par>
    </p:tnLst>
    <p:bldLst>
      <p:bldP spid="12"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57691"/>
            <a:ext cx="10972800" cy="900953"/>
          </a:xfrm>
        </p:spPr>
        <p:txBody>
          <a:bodyPr/>
          <a:lstStyle/>
          <a:p>
            <a:pPr>
              <a:lnSpc>
                <a:spcPts val="4800"/>
              </a:lnSpc>
            </a:pPr>
            <a:r>
              <a:rPr lang="en-US" sz="4800" dirty="0"/>
              <a:t>Benefits of LCS</a:t>
            </a:r>
            <a:endParaRPr lang="en-US" sz="4800" i="1" dirty="0">
              <a:solidFill>
                <a:srgbClr val="802F2D"/>
              </a:solidFill>
            </a:endParaRPr>
          </a:p>
        </p:txBody>
      </p:sp>
      <p:sp>
        <p:nvSpPr>
          <p:cNvPr id="4" name="Content Placeholder 3"/>
          <p:cNvSpPr>
            <a:spLocks noGrp="1"/>
          </p:cNvSpPr>
          <p:nvPr>
            <p:ph idx="13"/>
          </p:nvPr>
        </p:nvSpPr>
        <p:spPr>
          <a:xfrm>
            <a:off x="441064" y="1318110"/>
            <a:ext cx="11639774" cy="4592360"/>
          </a:xfrm>
        </p:spPr>
        <p:txBody>
          <a:bodyPr/>
          <a:lstStyle/>
          <a:p>
            <a:r>
              <a:rPr lang="en-US" dirty="0"/>
              <a:t>Coordinates activities to reduce potential conflicts</a:t>
            </a:r>
          </a:p>
          <a:p>
            <a:pPr lvl="1"/>
            <a:r>
              <a:rPr lang="en-US" dirty="0"/>
              <a:t>Multiple activities can utilize the same closure</a:t>
            </a:r>
          </a:p>
          <a:p>
            <a:pPr lvl="1"/>
            <a:r>
              <a:rPr lang="en-US" dirty="0"/>
              <a:t>Avoid lane closures during a special events</a:t>
            </a:r>
          </a:p>
          <a:p>
            <a:pPr lvl="1"/>
            <a:r>
              <a:rPr lang="en-US" dirty="0"/>
              <a:t>Avoid a right lane closure near a left lane closure on the same roadway</a:t>
            </a:r>
          </a:p>
          <a:p>
            <a:r>
              <a:rPr lang="en-US" dirty="0"/>
              <a:t>Eliminates duplications and inefficiencies by streamlining information into one system</a:t>
            </a:r>
          </a:p>
          <a:p>
            <a:r>
              <a:rPr lang="en-US" dirty="0"/>
              <a:t>Provides link to historical data that can be used to make informed decisions</a:t>
            </a:r>
          </a:p>
          <a:p>
            <a:r>
              <a:rPr lang="en-US" dirty="0"/>
              <a:t>Interoperability with the OSOW freight permitting system and the Traffic Management Center ATMS</a:t>
            </a:r>
          </a:p>
          <a:p>
            <a:endParaRPr lang="en-US" dirty="0"/>
          </a:p>
          <a:p>
            <a:endParaRPr lang="en-US" dirty="0"/>
          </a:p>
        </p:txBody>
      </p:sp>
      <p:pic>
        <p:nvPicPr>
          <p:cNvPr id="3" name="Recorded Sound">
            <a:hlinkClick r:id="" action="ppaction://media"/>
            <a:extLst>
              <a:ext uri="{FF2B5EF4-FFF2-40B4-BE49-F238E27FC236}">
                <a16:creationId xmlns:a16="http://schemas.microsoft.com/office/drawing/2014/main" id="{0099567F-1777-4E4D-8BE5-84F635E026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064" y="114009"/>
            <a:ext cx="487363" cy="487363"/>
          </a:xfrm>
          <a:prstGeom prst="rect">
            <a:avLst/>
          </a:prstGeom>
        </p:spPr>
      </p:pic>
    </p:spTree>
    <p:extLst>
      <p:ext uri="{BB962C8B-B14F-4D97-AF65-F5344CB8AC3E}">
        <p14:creationId xmlns:p14="http://schemas.microsoft.com/office/powerpoint/2010/main" val="1097841647"/>
      </p:ext>
    </p:extLst>
  </p:cSld>
  <p:clrMapOvr>
    <a:masterClrMapping/>
  </p:clrMapOvr>
  <mc:AlternateContent xmlns:mc="http://schemas.openxmlformats.org/markup-compatibility/2006" xmlns:p14="http://schemas.microsoft.com/office/powerpoint/2010/main">
    <mc:Choice Requires="p14">
      <p:transition spd="med" p14:dur="700" advClick="0" advTm="30000">
        <p:fade/>
      </p:transition>
    </mc:Choice>
    <mc:Fallback xmlns="">
      <p:transition spd="med"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7804" fill="hold"/>
                                        <p:tgtEl>
                                          <p:spTgt spid="3"/>
                                        </p:tgtEl>
                                      </p:cBhvr>
                                    </p:cmd>
                                  </p:childTnLst>
                                </p:cTn>
                              </p:par>
                              <p:par>
                                <p:cTn id="7" presetID="22" presetClass="entr" presetSubtype="1"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Effect transition="in" filter="wipe(up)">
                                      <p:cBhvr>
                                        <p:cTn id="9"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4" grpId="0" uiExpand="1" bldLvl="2"/>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BCF61ADF-8A57-476F-935D-93293DAC425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522" r="3185" b="1890"/>
          <a:stretch/>
        </p:blipFill>
        <p:spPr>
          <a:xfrm>
            <a:off x="6096000" y="0"/>
            <a:ext cx="5443491" cy="6861728"/>
          </a:xfrm>
          <a:prstGeom prst="rect">
            <a:avLst/>
          </a:prstGeom>
        </p:spPr>
      </p:pic>
      <p:grpSp>
        <p:nvGrpSpPr>
          <p:cNvPr id="20" name="Group 19">
            <a:extLst>
              <a:ext uri="{FF2B5EF4-FFF2-40B4-BE49-F238E27FC236}">
                <a16:creationId xmlns:a16="http://schemas.microsoft.com/office/drawing/2014/main" id="{075D76D9-97E9-429D-A306-4502A621BDAE}"/>
              </a:ext>
            </a:extLst>
          </p:cNvPr>
          <p:cNvGrpSpPr/>
          <p:nvPr/>
        </p:nvGrpSpPr>
        <p:grpSpPr>
          <a:xfrm>
            <a:off x="1070365" y="0"/>
            <a:ext cx="4193691" cy="6858000"/>
            <a:chOff x="1070365" y="0"/>
            <a:chExt cx="4193691" cy="6858000"/>
          </a:xfrm>
        </p:grpSpPr>
        <p:pic>
          <p:nvPicPr>
            <p:cNvPr id="3" name="Picture 2" descr="Diagram&#10;&#10;Description automatically generated">
              <a:extLst>
                <a:ext uri="{FF2B5EF4-FFF2-40B4-BE49-F238E27FC236}">
                  <a16:creationId xmlns:a16="http://schemas.microsoft.com/office/drawing/2014/main" id="{C2A65A89-84A7-489F-860E-5848255CCABF}"/>
                </a:ext>
              </a:extLst>
            </p:cNvPr>
            <p:cNvPicPr>
              <a:picLocks noChangeAspect="1"/>
            </p:cNvPicPr>
            <p:nvPr/>
          </p:nvPicPr>
          <p:blipFill rotWithShape="1">
            <a:blip r:embed="rId3">
              <a:extLst>
                <a:ext uri="{28A0092B-C50C-407E-A947-70E740481C1C}">
                  <a14:useLocalDpi xmlns:a14="http://schemas.microsoft.com/office/drawing/2010/main" val="0"/>
                </a:ext>
              </a:extLst>
            </a:blip>
            <a:srcRect l="11930" t="4595" r="8226" b="7024"/>
            <a:stretch/>
          </p:blipFill>
          <p:spPr>
            <a:xfrm>
              <a:off x="1070365" y="0"/>
              <a:ext cx="4193691" cy="6858000"/>
            </a:xfrm>
            <a:prstGeom prst="rect">
              <a:avLst/>
            </a:prstGeom>
          </p:spPr>
        </p:pic>
        <p:sp>
          <p:nvSpPr>
            <p:cNvPr id="8" name="TextBox 7">
              <a:extLst>
                <a:ext uri="{FF2B5EF4-FFF2-40B4-BE49-F238E27FC236}">
                  <a16:creationId xmlns:a16="http://schemas.microsoft.com/office/drawing/2014/main" id="{7365EF75-AD29-4E7F-9A00-8D6FA2B3CDD6}"/>
                </a:ext>
              </a:extLst>
            </p:cNvPr>
            <p:cNvSpPr txBox="1"/>
            <p:nvPr/>
          </p:nvSpPr>
          <p:spPr>
            <a:xfrm>
              <a:off x="3507475" y="5431809"/>
              <a:ext cx="1064526" cy="338554"/>
            </a:xfrm>
            <a:prstGeom prst="rect">
              <a:avLst/>
            </a:prstGeom>
            <a:noFill/>
          </p:spPr>
          <p:txBody>
            <a:bodyPr wrap="square" rtlCol="0">
              <a:spAutoFit/>
            </a:bodyPr>
            <a:lstStyle/>
            <a:p>
              <a:r>
                <a:rPr lang="en-US" sz="1600" b="1" dirty="0"/>
                <a:t>Facility 1</a:t>
              </a:r>
            </a:p>
          </p:txBody>
        </p:sp>
        <p:sp>
          <p:nvSpPr>
            <p:cNvPr id="9" name="TextBox 8">
              <a:extLst>
                <a:ext uri="{FF2B5EF4-FFF2-40B4-BE49-F238E27FC236}">
                  <a16:creationId xmlns:a16="http://schemas.microsoft.com/office/drawing/2014/main" id="{C69B60F8-D35F-4E50-8857-A845091DBBAB}"/>
                </a:ext>
              </a:extLst>
            </p:cNvPr>
            <p:cNvSpPr txBox="1"/>
            <p:nvPr/>
          </p:nvSpPr>
          <p:spPr>
            <a:xfrm>
              <a:off x="3507475" y="4344172"/>
              <a:ext cx="1064526" cy="338554"/>
            </a:xfrm>
            <a:prstGeom prst="rect">
              <a:avLst/>
            </a:prstGeom>
            <a:noFill/>
          </p:spPr>
          <p:txBody>
            <a:bodyPr wrap="square" rtlCol="0">
              <a:spAutoFit/>
            </a:bodyPr>
            <a:lstStyle/>
            <a:p>
              <a:r>
                <a:rPr lang="en-US" sz="1600" b="1" dirty="0"/>
                <a:t>Facility 2</a:t>
              </a:r>
            </a:p>
          </p:txBody>
        </p:sp>
        <p:sp>
          <p:nvSpPr>
            <p:cNvPr id="10" name="TextBox 9">
              <a:extLst>
                <a:ext uri="{FF2B5EF4-FFF2-40B4-BE49-F238E27FC236}">
                  <a16:creationId xmlns:a16="http://schemas.microsoft.com/office/drawing/2014/main" id="{1ED20488-695B-44AE-88DE-C19B51E424EC}"/>
                </a:ext>
              </a:extLst>
            </p:cNvPr>
            <p:cNvSpPr txBox="1"/>
            <p:nvPr/>
          </p:nvSpPr>
          <p:spPr>
            <a:xfrm>
              <a:off x="3367586" y="2917981"/>
              <a:ext cx="1064526" cy="338554"/>
            </a:xfrm>
            <a:prstGeom prst="rect">
              <a:avLst/>
            </a:prstGeom>
            <a:noFill/>
          </p:spPr>
          <p:txBody>
            <a:bodyPr wrap="square" rtlCol="0">
              <a:spAutoFit/>
            </a:bodyPr>
            <a:lstStyle/>
            <a:p>
              <a:r>
                <a:rPr lang="en-US" sz="1600" b="1" dirty="0"/>
                <a:t>Facility 3</a:t>
              </a:r>
            </a:p>
          </p:txBody>
        </p:sp>
      </p:grpSp>
      <p:sp>
        <p:nvSpPr>
          <p:cNvPr id="21" name="Title 1">
            <a:extLst>
              <a:ext uri="{FF2B5EF4-FFF2-40B4-BE49-F238E27FC236}">
                <a16:creationId xmlns:a16="http://schemas.microsoft.com/office/drawing/2014/main" id="{FEEE2F96-1167-4C2E-9ED3-59751918E8F0}"/>
              </a:ext>
            </a:extLst>
          </p:cNvPr>
          <p:cNvSpPr txBox="1">
            <a:spLocks/>
          </p:cNvSpPr>
          <p:nvPr/>
        </p:nvSpPr>
        <p:spPr>
          <a:xfrm>
            <a:off x="2804" y="1220345"/>
            <a:ext cx="2738387" cy="91316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800"/>
              </a:lnSpc>
            </a:pPr>
            <a:r>
              <a:rPr lang="en-US" sz="3200" b="1" dirty="0">
                <a:solidFill>
                  <a:srgbClr val="802F2D"/>
                </a:solidFill>
                <a:latin typeface="Arial Narrow" panose="020B0606020202030204" pitchFamily="34" charset="0"/>
              </a:rPr>
              <a:t>Example #3</a:t>
            </a:r>
          </a:p>
        </p:txBody>
      </p:sp>
      <p:sp>
        <p:nvSpPr>
          <p:cNvPr id="22" name="Title 1">
            <a:extLst>
              <a:ext uri="{FF2B5EF4-FFF2-40B4-BE49-F238E27FC236}">
                <a16:creationId xmlns:a16="http://schemas.microsoft.com/office/drawing/2014/main" id="{DA79B822-609F-40B4-9441-E079E30FAD83}"/>
              </a:ext>
            </a:extLst>
          </p:cNvPr>
          <p:cNvSpPr txBox="1">
            <a:spLocks/>
          </p:cNvSpPr>
          <p:nvPr/>
        </p:nvSpPr>
        <p:spPr>
          <a:xfrm>
            <a:off x="5877368" y="1220345"/>
            <a:ext cx="2738387" cy="91316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800"/>
              </a:lnSpc>
            </a:pPr>
            <a:r>
              <a:rPr lang="en-US" sz="3200" b="1" dirty="0">
                <a:solidFill>
                  <a:srgbClr val="802F2D"/>
                </a:solidFill>
                <a:latin typeface="Arial Narrow" panose="020B0606020202030204" pitchFamily="34" charset="0"/>
              </a:rPr>
              <a:t>Example #4</a:t>
            </a:r>
          </a:p>
        </p:txBody>
      </p:sp>
    </p:spTree>
    <p:extLst>
      <p:ext uri="{BB962C8B-B14F-4D97-AF65-F5344CB8AC3E}">
        <p14:creationId xmlns:p14="http://schemas.microsoft.com/office/powerpoint/2010/main" val="40020553"/>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1"/>
                                        </p:tgtEl>
                                        <p:attrNameLst>
                                          <p:attrName>style.visibility</p:attrName>
                                        </p:attrNameLst>
                                      </p:cBhvr>
                                      <p:to>
                                        <p:strVal val="visible"/>
                                      </p:to>
                                    </p:set>
                                  </p:childTnLst>
                                </p:cTn>
                              </p:par>
                            </p:childTnLst>
                          </p:cTn>
                        </p:par>
                        <p:par>
                          <p:cTn id="7" fill="hold">
                            <p:stCondLst>
                              <p:cond delay="500"/>
                            </p:stCondLst>
                            <p:childTnLst>
                              <p:par>
                                <p:cTn id="8" presetID="42" presetClass="entr" presetSubtype="0" fill="hold" nodeType="afterEffect">
                                  <p:stCondLst>
                                    <p:cond delay="50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2000"/>
                                        <p:tgtEl>
                                          <p:spTgt spid="20"/>
                                        </p:tgtEl>
                                      </p:cBhvr>
                                    </p:animEffect>
                                    <p:anim calcmode="lin" valueType="num">
                                      <p:cBhvr>
                                        <p:cTn id="11" dur="2000" fill="hold"/>
                                        <p:tgtEl>
                                          <p:spTgt spid="20"/>
                                        </p:tgtEl>
                                        <p:attrNameLst>
                                          <p:attrName>ppt_x</p:attrName>
                                        </p:attrNameLst>
                                      </p:cBhvr>
                                      <p:tavLst>
                                        <p:tav tm="0">
                                          <p:val>
                                            <p:strVal val="#ppt_x"/>
                                          </p:val>
                                        </p:tav>
                                        <p:tav tm="100000">
                                          <p:val>
                                            <p:strVal val="#ppt_x"/>
                                          </p:val>
                                        </p:tav>
                                      </p:tavLst>
                                    </p:anim>
                                    <p:anim calcmode="lin" valueType="num">
                                      <p:cBhvr>
                                        <p:cTn id="12" dur="2000" fill="hold"/>
                                        <p:tgtEl>
                                          <p:spTgt spid="20"/>
                                        </p:tgtEl>
                                        <p:attrNameLst>
                                          <p:attrName>ppt_y</p:attrName>
                                        </p:attrNameLst>
                                      </p:cBhvr>
                                      <p:tavLst>
                                        <p:tav tm="0">
                                          <p:val>
                                            <p:strVal val="#ppt_y+.1"/>
                                          </p:val>
                                        </p:tav>
                                        <p:tav tm="100000">
                                          <p:val>
                                            <p:strVal val="#ppt_y"/>
                                          </p:val>
                                        </p:tav>
                                      </p:tavLst>
                                    </p:anim>
                                  </p:childTnLst>
                                </p:cTn>
                              </p:par>
                            </p:childTnLst>
                          </p:cTn>
                        </p:par>
                        <p:par>
                          <p:cTn id="13" fill="hold">
                            <p:stCondLst>
                              <p:cond delay="3000"/>
                            </p:stCondLst>
                            <p:childTnLst>
                              <p:par>
                                <p:cTn id="14" presetID="1" presetClass="entr" presetSubtype="0" fill="hold" grpId="0" nodeType="afterEffect">
                                  <p:stCondLst>
                                    <p:cond delay="600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11164473-3037-4A75-83C5-E464E904C8F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589" t="22089" r="10392" b="6666"/>
          <a:stretch/>
        </p:blipFill>
        <p:spPr>
          <a:xfrm>
            <a:off x="3881054" y="57217"/>
            <a:ext cx="4429896" cy="62182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C58DF109-B42C-4844-871B-147EB14246AF}"/>
              </a:ext>
            </a:extLst>
          </p:cNvPr>
          <p:cNvSpPr txBox="1">
            <a:spLocks/>
          </p:cNvSpPr>
          <p:nvPr/>
        </p:nvSpPr>
        <p:spPr>
          <a:xfrm>
            <a:off x="1142666" y="394974"/>
            <a:ext cx="2738387" cy="91316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800"/>
              </a:lnSpc>
            </a:pPr>
            <a:r>
              <a:rPr lang="en-US" sz="3200" b="1" dirty="0">
                <a:solidFill>
                  <a:srgbClr val="802F2D"/>
                </a:solidFill>
                <a:latin typeface="Arial Narrow" panose="020B0606020202030204" pitchFamily="34" charset="0"/>
              </a:rPr>
              <a:t>Example #5</a:t>
            </a:r>
          </a:p>
        </p:txBody>
      </p:sp>
      <p:grpSp>
        <p:nvGrpSpPr>
          <p:cNvPr id="7" name="Group 6">
            <a:extLst>
              <a:ext uri="{FF2B5EF4-FFF2-40B4-BE49-F238E27FC236}">
                <a16:creationId xmlns:a16="http://schemas.microsoft.com/office/drawing/2014/main" id="{F14929C1-A319-4DB1-97B5-A8C79EA44DE6}"/>
              </a:ext>
            </a:extLst>
          </p:cNvPr>
          <p:cNvGrpSpPr/>
          <p:nvPr/>
        </p:nvGrpSpPr>
        <p:grpSpPr>
          <a:xfrm>
            <a:off x="3866986" y="158625"/>
            <a:ext cx="1740989" cy="1432612"/>
            <a:chOff x="3866986" y="158625"/>
            <a:chExt cx="1740989" cy="1432612"/>
          </a:xfrm>
        </p:grpSpPr>
        <p:pic>
          <p:nvPicPr>
            <p:cNvPr id="4" name="Picture 3">
              <a:extLst>
                <a:ext uri="{FF2B5EF4-FFF2-40B4-BE49-F238E27FC236}">
                  <a16:creationId xmlns:a16="http://schemas.microsoft.com/office/drawing/2014/main" id="{91535255-4C58-4F0E-89EE-CFC7E2BF31C0}"/>
                </a:ext>
              </a:extLst>
            </p:cNvPr>
            <p:cNvPicPr>
              <a:picLocks noChangeAspect="1"/>
            </p:cNvPicPr>
            <p:nvPr/>
          </p:nvPicPr>
          <p:blipFill rotWithShape="1">
            <a:blip r:embed="rId3"/>
            <a:srcRect l="11298" r="5604" b="7053"/>
            <a:stretch/>
          </p:blipFill>
          <p:spPr>
            <a:xfrm>
              <a:off x="3994310" y="418124"/>
              <a:ext cx="1427744" cy="1173113"/>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DE681C56-FF5B-45E8-A64B-34910560B480}"/>
                </a:ext>
              </a:extLst>
            </p:cNvPr>
            <p:cNvSpPr txBox="1"/>
            <p:nvPr/>
          </p:nvSpPr>
          <p:spPr>
            <a:xfrm>
              <a:off x="3866986" y="158625"/>
              <a:ext cx="1740989" cy="338554"/>
            </a:xfrm>
            <a:prstGeom prst="rect">
              <a:avLst/>
            </a:prstGeom>
            <a:noFill/>
          </p:spPr>
          <p:txBody>
            <a:bodyPr wrap="none" rtlCol="0">
              <a:spAutoFit/>
            </a:bodyPr>
            <a:lstStyle/>
            <a:p>
              <a:r>
                <a:rPr lang="en-US" sz="1600" dirty="0"/>
                <a:t>For all approaches</a:t>
              </a:r>
            </a:p>
          </p:txBody>
        </p:sp>
      </p:grpSp>
    </p:spTree>
    <p:extLst>
      <p:ext uri="{BB962C8B-B14F-4D97-AF65-F5344CB8AC3E}">
        <p14:creationId xmlns:p14="http://schemas.microsoft.com/office/powerpoint/2010/main" val="2567479969"/>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500"/>
                            </p:stCondLst>
                            <p:childTnLst>
                              <p:par>
                                <p:cTn id="8" presetID="6" presetClass="entr" presetSubtype="32" fill="hold" nodeType="after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circle(out)">
                                      <p:cBhvr>
                                        <p:cTn id="10" dur="3000"/>
                                        <p:tgtEl>
                                          <p:spTgt spid="3"/>
                                        </p:tgtEl>
                                      </p:cBhvr>
                                    </p:animEffect>
                                  </p:childTnLst>
                                </p:cTn>
                              </p:par>
                            </p:childTnLst>
                          </p:cTn>
                        </p:par>
                        <p:par>
                          <p:cTn id="11" fill="hold">
                            <p:stCondLst>
                              <p:cond delay="4000"/>
                            </p:stCondLst>
                            <p:childTnLst>
                              <p:par>
                                <p:cTn id="12" presetID="10" presetClass="entr" presetSubtype="0" fill="hold" nodeType="afterEffect">
                                  <p:stCondLst>
                                    <p:cond delay="10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diagram&#10;&#10;Description automatically generated">
            <a:extLst>
              <a:ext uri="{FF2B5EF4-FFF2-40B4-BE49-F238E27FC236}">
                <a16:creationId xmlns:a16="http://schemas.microsoft.com/office/drawing/2014/main" id="{69F36A51-B7BA-4029-8D2A-C992F5EBDE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486" t="26269" r="33118" b="6468"/>
          <a:stretch/>
        </p:blipFill>
        <p:spPr>
          <a:xfrm>
            <a:off x="7242412" y="49689"/>
            <a:ext cx="3006488" cy="6729752"/>
          </a:xfrm>
          <a:prstGeom prst="rect">
            <a:avLst/>
          </a:prstGeom>
        </p:spPr>
      </p:pic>
      <p:sp>
        <p:nvSpPr>
          <p:cNvPr id="10" name="Content Placeholder 3">
            <a:extLst>
              <a:ext uri="{FF2B5EF4-FFF2-40B4-BE49-F238E27FC236}">
                <a16:creationId xmlns:a16="http://schemas.microsoft.com/office/drawing/2014/main" id="{C1CDF7FE-0F2B-4A3A-9C3F-437F0E9E7DCD}"/>
              </a:ext>
            </a:extLst>
          </p:cNvPr>
          <p:cNvSpPr>
            <a:spLocks noGrp="1"/>
          </p:cNvSpPr>
          <p:nvPr>
            <p:ph idx="13"/>
          </p:nvPr>
        </p:nvSpPr>
        <p:spPr>
          <a:xfrm>
            <a:off x="594360" y="1888724"/>
            <a:ext cx="10972800" cy="4065036"/>
          </a:xfrm>
        </p:spPr>
        <p:txBody>
          <a:bodyPr/>
          <a:lstStyle/>
          <a:p>
            <a:r>
              <a:rPr lang="en-US" sz="3100" dirty="0"/>
              <a:t>One Lane Road Stop Condition</a:t>
            </a:r>
            <a:endParaRPr lang="en-US" sz="2700" dirty="0"/>
          </a:p>
          <a:p>
            <a:endParaRPr lang="en-US" sz="3100" dirty="0"/>
          </a:p>
          <a:p>
            <a:endParaRPr lang="en-US" sz="3100" dirty="0"/>
          </a:p>
        </p:txBody>
      </p:sp>
      <p:sp>
        <p:nvSpPr>
          <p:cNvPr id="5" name="Title 1">
            <a:extLst>
              <a:ext uri="{FF2B5EF4-FFF2-40B4-BE49-F238E27FC236}">
                <a16:creationId xmlns:a16="http://schemas.microsoft.com/office/drawing/2014/main" id="{3168E07E-5B7C-4634-AA3E-208FE4EDBEF8}"/>
              </a:ext>
            </a:extLst>
          </p:cNvPr>
          <p:cNvSpPr>
            <a:spLocks noGrp="1"/>
          </p:cNvSpPr>
          <p:nvPr>
            <p:ph type="title"/>
          </p:nvPr>
        </p:nvSpPr>
        <p:spPr>
          <a:xfrm>
            <a:off x="2549193" y="447657"/>
            <a:ext cx="2738387" cy="913166"/>
          </a:xfrm>
        </p:spPr>
        <p:txBody>
          <a:bodyPr/>
          <a:lstStyle/>
          <a:p>
            <a:pPr>
              <a:lnSpc>
                <a:spcPts val="4800"/>
              </a:lnSpc>
            </a:pPr>
            <a:r>
              <a:rPr lang="en-US" sz="3200" dirty="0">
                <a:solidFill>
                  <a:srgbClr val="802F2D"/>
                </a:solidFill>
              </a:rPr>
              <a:t>Example #6</a:t>
            </a:r>
          </a:p>
        </p:txBody>
      </p:sp>
      <p:pic>
        <p:nvPicPr>
          <p:cNvPr id="7" name="Picture 6">
            <a:extLst>
              <a:ext uri="{FF2B5EF4-FFF2-40B4-BE49-F238E27FC236}">
                <a16:creationId xmlns:a16="http://schemas.microsoft.com/office/drawing/2014/main" id="{6746DE1A-3761-4086-B810-E266B48D52B0}"/>
              </a:ext>
            </a:extLst>
          </p:cNvPr>
          <p:cNvPicPr>
            <a:picLocks noChangeAspect="1"/>
          </p:cNvPicPr>
          <p:nvPr/>
        </p:nvPicPr>
        <p:blipFill>
          <a:blip r:embed="rId4"/>
          <a:stretch>
            <a:fillRect/>
          </a:stretch>
        </p:blipFill>
        <p:spPr>
          <a:xfrm>
            <a:off x="945168" y="2445189"/>
            <a:ext cx="5704069" cy="2488085"/>
          </a:xfrm>
          <a:prstGeom prst="rect">
            <a:avLst/>
          </a:prstGeom>
          <a:ln>
            <a:solidFill>
              <a:schemeClr val="tx1"/>
            </a:solidFill>
          </a:ln>
          <a:effectLst>
            <a:outerShdw blurRad="50800" dist="38100" dir="2700000" algn="tl" rotWithShape="0">
              <a:prstClr val="black">
                <a:alpha val="40000"/>
              </a:prstClr>
            </a:outerShdw>
          </a:effectLst>
        </p:spPr>
      </p:pic>
      <p:sp>
        <p:nvSpPr>
          <p:cNvPr id="2" name="Rectangle 1">
            <a:extLst>
              <a:ext uri="{FF2B5EF4-FFF2-40B4-BE49-F238E27FC236}">
                <a16:creationId xmlns:a16="http://schemas.microsoft.com/office/drawing/2014/main" id="{4E503750-F4D7-45FB-86B6-7C41415F5C95}"/>
              </a:ext>
            </a:extLst>
          </p:cNvPr>
          <p:cNvSpPr/>
          <p:nvPr/>
        </p:nvSpPr>
        <p:spPr>
          <a:xfrm>
            <a:off x="2601148" y="4155755"/>
            <a:ext cx="2980944" cy="274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9102656"/>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500"/>
                            </p:stCondLst>
                            <p:childTnLst>
                              <p:par>
                                <p:cTn id="8" presetID="10" presetClass="entr" presetSubtype="0" fill="hold" grpId="0" nodeType="afterEffect">
                                  <p:stCondLst>
                                    <p:cond delay="500"/>
                                  </p:stCondLst>
                                  <p:iterate type="wd">
                                    <p:tmPct val="10000"/>
                                  </p:iterate>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2000"/>
                                        <p:tgtEl>
                                          <p:spTgt spid="10">
                                            <p:txEl>
                                              <p:pRg st="0" end="0"/>
                                            </p:txEl>
                                          </p:spTgt>
                                        </p:tgtEl>
                                      </p:cBhvr>
                                    </p:animEffect>
                                  </p:childTnLst>
                                </p:cTn>
                              </p:par>
                            </p:childTnLst>
                          </p:cTn>
                        </p:par>
                        <p:par>
                          <p:cTn id="11" fill="hold">
                            <p:stCondLst>
                              <p:cond delay="3800"/>
                            </p:stCondLst>
                            <p:childTnLst>
                              <p:par>
                                <p:cTn id="12" presetID="22" presetClass="entr" presetSubtype="1" fill="hold" nodeType="after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2000"/>
                                        <p:tgtEl>
                                          <p:spTgt spid="7"/>
                                        </p:tgtEl>
                                      </p:cBhvr>
                                    </p:animEffect>
                                  </p:childTnLst>
                                </p:cTn>
                              </p:par>
                            </p:childTnLst>
                          </p:cTn>
                        </p:par>
                        <p:par>
                          <p:cTn id="15" fill="hold">
                            <p:stCondLst>
                              <p:cond delay="6300"/>
                            </p:stCondLst>
                            <p:childTnLst>
                              <p:par>
                                <p:cTn id="16" presetID="1"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par>
                          <p:cTn id="18" fill="hold">
                            <p:stCondLst>
                              <p:cond delay="6300"/>
                            </p:stCondLst>
                            <p:childTnLst>
                              <p:par>
                                <p:cTn id="19" presetID="10"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5" grpId="0"/>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164E4ECD-C2C0-4CE4-AC27-8BF4D1B7B2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984" t="21570" r="41477" b="5596"/>
          <a:stretch/>
        </p:blipFill>
        <p:spPr>
          <a:xfrm>
            <a:off x="7357661" y="862193"/>
            <a:ext cx="2544245" cy="5882722"/>
          </a:xfrm>
          <a:prstGeom prst="rect">
            <a:avLst/>
          </a:prstGeom>
          <a:effectLst>
            <a:outerShdw blurRad="50800" dist="38100" dir="2700000" algn="tl" rotWithShape="0">
              <a:prstClr val="black">
                <a:alpha val="40000"/>
              </a:prstClr>
            </a:outerShdw>
          </a:effectLst>
        </p:spPr>
      </p:pic>
      <p:pic>
        <p:nvPicPr>
          <p:cNvPr id="7" name="Picture 6" descr="Graphical user interface, application&#10;&#10;Description automatically generated">
            <a:extLst>
              <a:ext uri="{FF2B5EF4-FFF2-40B4-BE49-F238E27FC236}">
                <a16:creationId xmlns:a16="http://schemas.microsoft.com/office/drawing/2014/main" id="{A58B3AEB-A1E1-450B-A41D-68467B087DFA}"/>
              </a:ext>
            </a:extLst>
          </p:cNvPr>
          <p:cNvPicPr>
            <a:picLocks noChangeAspect="1"/>
          </p:cNvPicPr>
          <p:nvPr/>
        </p:nvPicPr>
        <p:blipFill rotWithShape="1">
          <a:blip r:embed="rId4">
            <a:extLst>
              <a:ext uri="{28A0092B-C50C-407E-A947-70E740481C1C}">
                <a14:useLocalDpi xmlns:a14="http://schemas.microsoft.com/office/drawing/2010/main" val="0"/>
              </a:ext>
            </a:extLst>
          </a:blip>
          <a:srcRect l="38824" t="37210" r="7004" b="6360"/>
          <a:stretch/>
        </p:blipFill>
        <p:spPr>
          <a:xfrm>
            <a:off x="1591779" y="756464"/>
            <a:ext cx="3473094" cy="5345071"/>
          </a:xfrm>
          <a:prstGeom prst="rect">
            <a:avLst/>
          </a:prstGeom>
          <a:effectLst>
            <a:outerShdw blurRad="50800" dist="38100" dir="2700000" algn="tl" rotWithShape="0">
              <a:prstClr val="black">
                <a:alpha val="40000"/>
              </a:prstClr>
            </a:outerShdw>
          </a:effectLst>
        </p:spPr>
      </p:pic>
      <p:pic>
        <p:nvPicPr>
          <p:cNvPr id="8" name="Picture 7" descr="Graphical user interface, application&#10;&#10;Description automatically generated">
            <a:extLst>
              <a:ext uri="{FF2B5EF4-FFF2-40B4-BE49-F238E27FC236}">
                <a16:creationId xmlns:a16="http://schemas.microsoft.com/office/drawing/2014/main" id="{45C60DD4-7930-4BC8-89D2-921C832106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798" t="3881" r="53256" b="81474"/>
          <a:stretch/>
        </p:blipFill>
        <p:spPr>
          <a:xfrm>
            <a:off x="6967669" y="862193"/>
            <a:ext cx="1090391" cy="1182911"/>
          </a:xfrm>
          <a:prstGeom prst="rect">
            <a:avLst/>
          </a:prstGeom>
          <a:effectLst>
            <a:outerShdw blurRad="50800" dist="38100" dir="2700000" algn="tl" rotWithShape="0">
              <a:prstClr val="black">
                <a:alpha val="40000"/>
              </a:prstClr>
            </a:outerShdw>
          </a:effectLst>
        </p:spPr>
      </p:pic>
      <p:pic>
        <p:nvPicPr>
          <p:cNvPr id="13" name="Picture 12" descr="Graphical user interface, application&#10;&#10;Description automatically generated">
            <a:extLst>
              <a:ext uri="{FF2B5EF4-FFF2-40B4-BE49-F238E27FC236}">
                <a16:creationId xmlns:a16="http://schemas.microsoft.com/office/drawing/2014/main" id="{AC01F54F-AEAD-484C-AC45-8372D36A66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6122" t="18974" r="22948" b="67345"/>
          <a:stretch/>
        </p:blipFill>
        <p:spPr>
          <a:xfrm>
            <a:off x="4003952" y="2058526"/>
            <a:ext cx="1144238" cy="1105037"/>
          </a:xfrm>
          <a:prstGeom prst="rect">
            <a:avLst/>
          </a:prstGeom>
          <a:effectLst>
            <a:outerShdw blurRad="50800" dist="38100" dir="2700000" algn="tl" rotWithShape="0">
              <a:prstClr val="black">
                <a:alpha val="40000"/>
              </a:prstClr>
            </a:outerShdw>
          </a:effectLst>
        </p:spPr>
      </p:pic>
      <p:pic>
        <p:nvPicPr>
          <p:cNvPr id="14" name="Picture 13" descr="Graphical user interface, application&#10;&#10;Description automatically generated">
            <a:extLst>
              <a:ext uri="{FF2B5EF4-FFF2-40B4-BE49-F238E27FC236}">
                <a16:creationId xmlns:a16="http://schemas.microsoft.com/office/drawing/2014/main" id="{E0B71FFA-6011-4CBA-93ED-4B2AE4AAD1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520" t="3167" r="28673" b="81474"/>
          <a:stretch/>
        </p:blipFill>
        <p:spPr>
          <a:xfrm>
            <a:off x="9023011" y="4320587"/>
            <a:ext cx="1137503" cy="1240586"/>
          </a:xfrm>
          <a:prstGeom prst="rect">
            <a:avLst/>
          </a:prstGeom>
          <a:effectLst>
            <a:outerShdw blurRad="50800" dist="38100" dir="2700000" algn="tl" rotWithShape="0">
              <a:prstClr val="black">
                <a:alpha val="40000"/>
              </a:prstClr>
            </a:outerShdw>
          </a:effectLst>
        </p:spPr>
      </p:pic>
      <p:sp>
        <p:nvSpPr>
          <p:cNvPr id="10" name="Title 1">
            <a:extLst>
              <a:ext uri="{FF2B5EF4-FFF2-40B4-BE49-F238E27FC236}">
                <a16:creationId xmlns:a16="http://schemas.microsoft.com/office/drawing/2014/main" id="{C04F6BA3-9F6C-4C6F-B05D-4AE59F197504}"/>
              </a:ext>
            </a:extLst>
          </p:cNvPr>
          <p:cNvSpPr>
            <a:spLocks noGrp="1"/>
          </p:cNvSpPr>
          <p:nvPr>
            <p:ph type="title"/>
          </p:nvPr>
        </p:nvSpPr>
        <p:spPr>
          <a:xfrm>
            <a:off x="1959132" y="129682"/>
            <a:ext cx="2738387" cy="591455"/>
          </a:xfrm>
        </p:spPr>
        <p:txBody>
          <a:bodyPr/>
          <a:lstStyle/>
          <a:p>
            <a:pPr>
              <a:lnSpc>
                <a:spcPts val="4800"/>
              </a:lnSpc>
            </a:pPr>
            <a:r>
              <a:rPr lang="en-US" sz="3200" dirty="0">
                <a:solidFill>
                  <a:srgbClr val="802F2D"/>
                </a:solidFill>
              </a:rPr>
              <a:t>Example #7</a:t>
            </a:r>
          </a:p>
        </p:txBody>
      </p:sp>
      <p:sp>
        <p:nvSpPr>
          <p:cNvPr id="11" name="Title 1">
            <a:extLst>
              <a:ext uri="{FF2B5EF4-FFF2-40B4-BE49-F238E27FC236}">
                <a16:creationId xmlns:a16="http://schemas.microsoft.com/office/drawing/2014/main" id="{08C06B58-769E-470D-98FE-A39F331B2530}"/>
              </a:ext>
            </a:extLst>
          </p:cNvPr>
          <p:cNvSpPr txBox="1">
            <a:spLocks/>
          </p:cNvSpPr>
          <p:nvPr/>
        </p:nvSpPr>
        <p:spPr>
          <a:xfrm>
            <a:off x="7206662" y="0"/>
            <a:ext cx="2738387" cy="913166"/>
          </a:xfrm>
          <a:prstGeom prst="rect">
            <a:avLst/>
          </a:prstGeom>
        </p:spPr>
        <p:txBody>
          <a:bodyPr anchor="ctr" anchorCtr="0"/>
          <a:lstStyle>
            <a:lvl1pPr algn="ctr" defTabSz="914400" rtl="0" eaLnBrk="1" latinLnBrk="0" hangingPunct="1">
              <a:lnSpc>
                <a:spcPts val="4400"/>
              </a:lnSpc>
              <a:spcBef>
                <a:spcPct val="0"/>
              </a:spcBef>
              <a:buNone/>
              <a:defRPr sz="4500" b="1" kern="1200" baseline="0">
                <a:solidFill>
                  <a:srgbClr val="00416A"/>
                </a:solidFill>
                <a:latin typeface="Arial Narrow" panose="020B0606020202030204" pitchFamily="34" charset="0"/>
                <a:ea typeface="+mj-ea"/>
                <a:cs typeface="+mj-cs"/>
              </a:defRPr>
            </a:lvl1pPr>
          </a:lstStyle>
          <a:p>
            <a:pPr>
              <a:lnSpc>
                <a:spcPts val="4800"/>
              </a:lnSpc>
            </a:pPr>
            <a:r>
              <a:rPr lang="en-US" sz="3200" dirty="0">
                <a:solidFill>
                  <a:srgbClr val="802F2D"/>
                </a:solidFill>
              </a:rPr>
              <a:t>Example #8</a:t>
            </a:r>
          </a:p>
        </p:txBody>
      </p:sp>
    </p:spTree>
    <p:extLst>
      <p:ext uri="{BB962C8B-B14F-4D97-AF65-F5344CB8AC3E}">
        <p14:creationId xmlns:p14="http://schemas.microsoft.com/office/powerpoint/2010/main" val="3016151232"/>
      </p:ext>
    </p:extLst>
  </p:cSld>
  <p:clrMapOvr>
    <a:masterClrMapping/>
  </p:clrMapOvr>
  <mc:AlternateContent xmlns:mc="http://schemas.openxmlformats.org/markup-compatibility/2006" xmlns:p14="http://schemas.microsoft.com/office/powerpoint/2010/main">
    <mc:Choice Requires="p14">
      <p:transition spd="med" p14:dur="700" advClick="0" advTm="23000">
        <p:fade/>
      </p:transition>
    </mc:Choice>
    <mc:Fallback xmlns="">
      <p:transition spd="med" advClick="0" advTm="2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500"/>
                            </p:stCondLst>
                            <p:childTnLst>
                              <p:par>
                                <p:cTn id="8" presetID="42" presetClass="entr" presetSubtype="0" fill="hold" nodeType="after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anim calcmode="lin" valueType="num">
                                      <p:cBhvr>
                                        <p:cTn id="11" dur="2000" fill="hold"/>
                                        <p:tgtEl>
                                          <p:spTgt spid="7"/>
                                        </p:tgtEl>
                                        <p:attrNameLst>
                                          <p:attrName>ppt_x</p:attrName>
                                        </p:attrNameLst>
                                      </p:cBhvr>
                                      <p:tavLst>
                                        <p:tav tm="0">
                                          <p:val>
                                            <p:strVal val="#ppt_x"/>
                                          </p:val>
                                        </p:tav>
                                        <p:tav tm="100000">
                                          <p:val>
                                            <p:strVal val="#ppt_x"/>
                                          </p:val>
                                        </p:tav>
                                      </p:tavLst>
                                    </p:anim>
                                    <p:anim calcmode="lin" valueType="num">
                                      <p:cBhvr>
                                        <p:cTn id="12" dur="2000" fill="hold"/>
                                        <p:tgtEl>
                                          <p:spTgt spid="7"/>
                                        </p:tgtEl>
                                        <p:attrNameLst>
                                          <p:attrName>ppt_y</p:attrName>
                                        </p:attrNameLst>
                                      </p:cBhvr>
                                      <p:tavLst>
                                        <p:tav tm="0">
                                          <p:val>
                                            <p:strVal val="#ppt_y+.1"/>
                                          </p:val>
                                        </p:tav>
                                        <p:tav tm="100000">
                                          <p:val>
                                            <p:strVal val="#ppt_y"/>
                                          </p:val>
                                        </p:tav>
                                      </p:tavLst>
                                    </p:anim>
                                  </p:childTnLst>
                                </p:cTn>
                              </p:par>
                            </p:childTnLst>
                          </p:cTn>
                        </p:par>
                        <p:par>
                          <p:cTn id="13" fill="hold">
                            <p:stCondLst>
                              <p:cond delay="3000"/>
                            </p:stCondLst>
                            <p:childTnLst>
                              <p:par>
                                <p:cTn id="14" presetID="2" presetClass="entr" presetSubtype="4" fill="hold" nodeType="afterEffect">
                                  <p:stCondLst>
                                    <p:cond delay="200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2000" fill="hold"/>
                                        <p:tgtEl>
                                          <p:spTgt spid="13"/>
                                        </p:tgtEl>
                                        <p:attrNameLst>
                                          <p:attrName>ppt_x</p:attrName>
                                        </p:attrNameLst>
                                      </p:cBhvr>
                                      <p:tavLst>
                                        <p:tav tm="0">
                                          <p:val>
                                            <p:strVal val="#ppt_x"/>
                                          </p:val>
                                        </p:tav>
                                        <p:tav tm="100000">
                                          <p:val>
                                            <p:strVal val="#ppt_x"/>
                                          </p:val>
                                        </p:tav>
                                      </p:tavLst>
                                    </p:anim>
                                    <p:anim calcmode="lin" valueType="num">
                                      <p:cBhvr additive="base">
                                        <p:cTn id="17" dur="2000" fill="hold"/>
                                        <p:tgtEl>
                                          <p:spTgt spid="13"/>
                                        </p:tgtEl>
                                        <p:attrNameLst>
                                          <p:attrName>ppt_y</p:attrName>
                                        </p:attrNameLst>
                                      </p:cBhvr>
                                      <p:tavLst>
                                        <p:tav tm="0">
                                          <p:val>
                                            <p:strVal val="1+#ppt_h/2"/>
                                          </p:val>
                                        </p:tav>
                                        <p:tav tm="100000">
                                          <p:val>
                                            <p:strVal val="#ppt_y"/>
                                          </p:val>
                                        </p:tav>
                                      </p:tavLst>
                                    </p:anim>
                                  </p:childTnLst>
                                </p:cTn>
                              </p:par>
                            </p:childTnLst>
                          </p:cTn>
                        </p:par>
                        <p:par>
                          <p:cTn id="18" fill="hold">
                            <p:stCondLst>
                              <p:cond delay="7000"/>
                            </p:stCondLst>
                            <p:childTnLst>
                              <p:par>
                                <p:cTn id="19" presetID="1" presetClass="entr" presetSubtype="0" fill="hold" grpId="0" nodeType="afterEffect">
                                  <p:stCondLst>
                                    <p:cond delay="500"/>
                                  </p:stCondLst>
                                  <p:childTnLst>
                                    <p:set>
                                      <p:cBhvr>
                                        <p:cTn id="20" dur="1" fill="hold">
                                          <p:stCondLst>
                                            <p:cond delay="0"/>
                                          </p:stCondLst>
                                        </p:cTn>
                                        <p:tgtEl>
                                          <p:spTgt spid="11"/>
                                        </p:tgtEl>
                                        <p:attrNameLst>
                                          <p:attrName>style.visibility</p:attrName>
                                        </p:attrNameLst>
                                      </p:cBhvr>
                                      <p:to>
                                        <p:strVal val="visible"/>
                                      </p:to>
                                    </p:set>
                                  </p:childTnLst>
                                </p:cTn>
                              </p:par>
                            </p:childTnLst>
                          </p:cTn>
                        </p:par>
                        <p:par>
                          <p:cTn id="21" fill="hold">
                            <p:stCondLst>
                              <p:cond delay="7500"/>
                            </p:stCondLst>
                            <p:childTnLst>
                              <p:par>
                                <p:cTn id="22" presetID="42" presetClass="entr" presetSubtype="0" fill="hold" nodeType="afterEffect">
                                  <p:stCondLst>
                                    <p:cond delay="400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000"/>
                                        <p:tgtEl>
                                          <p:spTgt spid="5"/>
                                        </p:tgtEl>
                                      </p:cBhvr>
                                    </p:animEffect>
                                    <p:anim calcmode="lin" valueType="num">
                                      <p:cBhvr>
                                        <p:cTn id="25" dur="2000" fill="hold"/>
                                        <p:tgtEl>
                                          <p:spTgt spid="5"/>
                                        </p:tgtEl>
                                        <p:attrNameLst>
                                          <p:attrName>ppt_x</p:attrName>
                                        </p:attrNameLst>
                                      </p:cBhvr>
                                      <p:tavLst>
                                        <p:tav tm="0">
                                          <p:val>
                                            <p:strVal val="#ppt_x"/>
                                          </p:val>
                                        </p:tav>
                                        <p:tav tm="100000">
                                          <p:val>
                                            <p:strVal val="#ppt_x"/>
                                          </p:val>
                                        </p:tav>
                                      </p:tavLst>
                                    </p:anim>
                                    <p:anim calcmode="lin" valueType="num">
                                      <p:cBhvr>
                                        <p:cTn id="26" dur="2000" fill="hold"/>
                                        <p:tgtEl>
                                          <p:spTgt spid="5"/>
                                        </p:tgtEl>
                                        <p:attrNameLst>
                                          <p:attrName>ppt_y</p:attrName>
                                        </p:attrNameLst>
                                      </p:cBhvr>
                                      <p:tavLst>
                                        <p:tav tm="0">
                                          <p:val>
                                            <p:strVal val="#ppt_y+.1"/>
                                          </p:val>
                                        </p:tav>
                                        <p:tav tm="100000">
                                          <p:val>
                                            <p:strVal val="#ppt_y"/>
                                          </p:val>
                                        </p:tav>
                                      </p:tavLst>
                                    </p:anim>
                                  </p:childTnLst>
                                </p:cTn>
                              </p:par>
                            </p:childTnLst>
                          </p:cTn>
                        </p:par>
                        <p:par>
                          <p:cTn id="27" fill="hold">
                            <p:stCondLst>
                              <p:cond delay="13500"/>
                            </p:stCondLst>
                            <p:childTnLst>
                              <p:par>
                                <p:cTn id="28" presetID="2" presetClass="entr" presetSubtype="4" fill="hold" nodeType="afterEffect">
                                  <p:stCondLst>
                                    <p:cond delay="50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2000" fill="hold"/>
                                        <p:tgtEl>
                                          <p:spTgt spid="14"/>
                                        </p:tgtEl>
                                        <p:attrNameLst>
                                          <p:attrName>ppt_x</p:attrName>
                                        </p:attrNameLst>
                                      </p:cBhvr>
                                      <p:tavLst>
                                        <p:tav tm="0">
                                          <p:val>
                                            <p:strVal val="#ppt_x"/>
                                          </p:val>
                                        </p:tav>
                                        <p:tav tm="100000">
                                          <p:val>
                                            <p:strVal val="#ppt_x"/>
                                          </p:val>
                                        </p:tav>
                                      </p:tavLst>
                                    </p:anim>
                                    <p:anim calcmode="lin" valueType="num">
                                      <p:cBhvr additive="base">
                                        <p:cTn id="31" dur="2000" fill="hold"/>
                                        <p:tgtEl>
                                          <p:spTgt spid="14"/>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50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2000" fill="hold"/>
                                        <p:tgtEl>
                                          <p:spTgt spid="8"/>
                                        </p:tgtEl>
                                        <p:attrNameLst>
                                          <p:attrName>ppt_x</p:attrName>
                                        </p:attrNameLst>
                                      </p:cBhvr>
                                      <p:tavLst>
                                        <p:tav tm="0">
                                          <p:val>
                                            <p:strVal val="#ppt_x"/>
                                          </p:val>
                                        </p:tav>
                                        <p:tav tm="100000">
                                          <p:val>
                                            <p:strVal val="#ppt_x"/>
                                          </p:val>
                                        </p:tav>
                                      </p:tavLst>
                                    </p:anim>
                                    <p:anim calcmode="lin" valueType="num">
                                      <p:cBhvr additive="base">
                                        <p:cTn id="35" dur="2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3AA320E1-2EFE-46C3-99A5-852BB505FB02}"/>
              </a:ext>
            </a:extLst>
          </p:cNvPr>
          <p:cNvPicPr>
            <a:picLocks noChangeAspect="1"/>
          </p:cNvPicPr>
          <p:nvPr/>
        </p:nvPicPr>
        <p:blipFill rotWithShape="1">
          <a:blip r:embed="rId3">
            <a:extLst>
              <a:ext uri="{28A0092B-C50C-407E-A947-70E740481C1C}">
                <a14:useLocalDpi xmlns:a14="http://schemas.microsoft.com/office/drawing/2010/main" val="0"/>
              </a:ext>
            </a:extLst>
          </a:blip>
          <a:srcRect l="24165" t="24079" r="21418" b="7264"/>
          <a:stretch/>
        </p:blipFill>
        <p:spPr>
          <a:xfrm>
            <a:off x="1936899" y="99413"/>
            <a:ext cx="3106813" cy="5792249"/>
          </a:xfrm>
          <a:prstGeom prst="rect">
            <a:avLst/>
          </a:prstGeom>
          <a:effectLst>
            <a:outerShdw blurRad="50800" dist="38100" dir="2700000" algn="tl" rotWithShape="0">
              <a:prstClr val="black">
                <a:alpha val="40000"/>
              </a:prstClr>
            </a:outerShdw>
          </a:effectLst>
        </p:spPr>
      </p:pic>
      <p:pic>
        <p:nvPicPr>
          <p:cNvPr id="7" name="Picture 6" descr="A picture containing diagram&#10;&#10;Description automatically generated">
            <a:extLst>
              <a:ext uri="{FF2B5EF4-FFF2-40B4-BE49-F238E27FC236}">
                <a16:creationId xmlns:a16="http://schemas.microsoft.com/office/drawing/2014/main" id="{EDFBAD8E-4ABE-4ADF-93C9-0CAA13DDE88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932" t="23186" r="26731" b="6764"/>
          <a:stretch/>
        </p:blipFill>
        <p:spPr>
          <a:xfrm>
            <a:off x="7295110" y="99413"/>
            <a:ext cx="3616657" cy="5909772"/>
          </a:xfrm>
          <a:prstGeom prst="rect">
            <a:avLst/>
          </a:prstGeom>
          <a:effectLst>
            <a:outerShdw blurRad="50800" dist="38100" dir="2700000" algn="tl" rotWithShape="0">
              <a:prstClr val="black">
                <a:alpha val="40000"/>
              </a:prstClr>
            </a:outerShdw>
          </a:effectLst>
        </p:spPr>
      </p:pic>
      <p:pic>
        <p:nvPicPr>
          <p:cNvPr id="6" name="Picture 5" descr="Diagram&#10;&#10;Description automatically generated with medium confidence">
            <a:extLst>
              <a:ext uri="{FF2B5EF4-FFF2-40B4-BE49-F238E27FC236}">
                <a16:creationId xmlns:a16="http://schemas.microsoft.com/office/drawing/2014/main" id="{0C552682-5560-4B03-B749-D2D1F34E25F7}"/>
              </a:ext>
            </a:extLst>
          </p:cNvPr>
          <p:cNvPicPr>
            <a:picLocks noChangeAspect="1"/>
          </p:cNvPicPr>
          <p:nvPr/>
        </p:nvPicPr>
        <p:blipFill rotWithShape="1">
          <a:blip r:embed="rId3">
            <a:extLst>
              <a:ext uri="{28A0092B-C50C-407E-A947-70E740481C1C}">
                <a14:useLocalDpi xmlns:a14="http://schemas.microsoft.com/office/drawing/2010/main" val="0"/>
              </a:ext>
            </a:extLst>
          </a:blip>
          <a:srcRect l="21445" t="2786" r="52628" b="80956"/>
          <a:stretch/>
        </p:blipFill>
        <p:spPr>
          <a:xfrm>
            <a:off x="1618961" y="67544"/>
            <a:ext cx="1203325" cy="1114999"/>
          </a:xfrm>
          <a:prstGeom prst="rect">
            <a:avLst/>
          </a:prstGeom>
          <a:effectLst>
            <a:outerShdw blurRad="50800" dist="38100" dir="2700000" algn="tl" rotWithShape="0">
              <a:prstClr val="black">
                <a:alpha val="40000"/>
              </a:prstClr>
            </a:outerShdw>
          </a:effectLst>
        </p:spPr>
      </p:pic>
      <p:pic>
        <p:nvPicPr>
          <p:cNvPr id="9" name="Picture 8" descr="A picture containing diagram&#10;&#10;Description automatically generated">
            <a:extLst>
              <a:ext uri="{FF2B5EF4-FFF2-40B4-BE49-F238E27FC236}">
                <a16:creationId xmlns:a16="http://schemas.microsoft.com/office/drawing/2014/main" id="{9572337E-B634-4FF0-AEA3-992F3D46A3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245" t="3286" r="60329" b="81906"/>
          <a:stretch/>
        </p:blipFill>
        <p:spPr>
          <a:xfrm>
            <a:off x="7218655" y="157232"/>
            <a:ext cx="1052399" cy="1185139"/>
          </a:xfrm>
          <a:prstGeom prst="rect">
            <a:avLst/>
          </a:prstGeom>
          <a:effectLst>
            <a:outerShdw blurRad="50800" dist="38100" dir="2700000" algn="tl" rotWithShape="0">
              <a:prstClr val="black">
                <a:alpha val="40000"/>
              </a:prstClr>
            </a:outerShdw>
          </a:effectLst>
        </p:spPr>
      </p:pic>
      <p:pic>
        <p:nvPicPr>
          <p:cNvPr id="10" name="Picture 9" descr="Diagram&#10;&#10;Description automatically generated with medium confidence">
            <a:extLst>
              <a:ext uri="{FF2B5EF4-FFF2-40B4-BE49-F238E27FC236}">
                <a16:creationId xmlns:a16="http://schemas.microsoft.com/office/drawing/2014/main" id="{34013EFF-BC68-49AE-97A7-C6D69EDDD738}"/>
              </a:ext>
            </a:extLst>
          </p:cNvPr>
          <p:cNvPicPr>
            <a:picLocks noChangeAspect="1"/>
          </p:cNvPicPr>
          <p:nvPr/>
        </p:nvPicPr>
        <p:blipFill rotWithShape="1">
          <a:blip r:embed="rId3">
            <a:extLst>
              <a:ext uri="{28A0092B-C50C-407E-A947-70E740481C1C}">
                <a14:useLocalDpi xmlns:a14="http://schemas.microsoft.com/office/drawing/2010/main" val="0"/>
              </a:ext>
            </a:extLst>
          </a:blip>
          <a:srcRect l="59614" t="2786" r="14101" b="81195"/>
          <a:stretch/>
        </p:blipFill>
        <p:spPr>
          <a:xfrm>
            <a:off x="4111842" y="2271593"/>
            <a:ext cx="1219909" cy="1098645"/>
          </a:xfrm>
          <a:prstGeom prst="rect">
            <a:avLst/>
          </a:prstGeom>
          <a:effectLst>
            <a:outerShdw blurRad="50800" dist="38100" dir="2700000" algn="tl" rotWithShape="0">
              <a:prstClr val="black">
                <a:alpha val="40000"/>
              </a:prstClr>
            </a:outerShdw>
          </a:effectLst>
        </p:spPr>
      </p:pic>
      <p:pic>
        <p:nvPicPr>
          <p:cNvPr id="12" name="Picture 11" descr="A picture containing diagram&#10;&#10;Description automatically generated">
            <a:extLst>
              <a:ext uri="{FF2B5EF4-FFF2-40B4-BE49-F238E27FC236}">
                <a16:creationId xmlns:a16="http://schemas.microsoft.com/office/drawing/2014/main" id="{9BF8A568-B344-457A-8C4A-A5BB4847CE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9780" t="4309" r="20383" b="81291"/>
          <a:stretch/>
        </p:blipFill>
        <p:spPr>
          <a:xfrm>
            <a:off x="9887463" y="2143130"/>
            <a:ext cx="1024304" cy="1098587"/>
          </a:xfrm>
          <a:prstGeom prst="rect">
            <a:avLst/>
          </a:prstGeom>
          <a:effectLst>
            <a:outerShdw blurRad="50800" dist="38100" dir="2700000" algn="tl" rotWithShape="0">
              <a:prstClr val="black">
                <a:alpha val="40000"/>
              </a:prstClr>
            </a:outerShdw>
          </a:effectLst>
        </p:spPr>
      </p:pic>
      <p:sp>
        <p:nvSpPr>
          <p:cNvPr id="13" name="Title 1">
            <a:extLst>
              <a:ext uri="{FF2B5EF4-FFF2-40B4-BE49-F238E27FC236}">
                <a16:creationId xmlns:a16="http://schemas.microsoft.com/office/drawing/2014/main" id="{5CFBDAFE-604D-4A63-8A06-C85B73A86890}"/>
              </a:ext>
            </a:extLst>
          </p:cNvPr>
          <p:cNvSpPr txBox="1">
            <a:spLocks/>
          </p:cNvSpPr>
          <p:nvPr/>
        </p:nvSpPr>
        <p:spPr>
          <a:xfrm>
            <a:off x="567705" y="1565533"/>
            <a:ext cx="2738387" cy="91316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800"/>
              </a:lnSpc>
            </a:pPr>
            <a:r>
              <a:rPr lang="en-US" sz="3200" b="1" dirty="0">
                <a:solidFill>
                  <a:srgbClr val="802F2D"/>
                </a:solidFill>
                <a:latin typeface="Arial Narrow" panose="020B0606020202030204" pitchFamily="34" charset="0"/>
              </a:rPr>
              <a:t>Example #9</a:t>
            </a:r>
          </a:p>
        </p:txBody>
      </p:sp>
      <p:sp>
        <p:nvSpPr>
          <p:cNvPr id="15" name="Title 1">
            <a:extLst>
              <a:ext uri="{FF2B5EF4-FFF2-40B4-BE49-F238E27FC236}">
                <a16:creationId xmlns:a16="http://schemas.microsoft.com/office/drawing/2014/main" id="{BD9B494C-6650-4DA3-A5E1-A78323847888}"/>
              </a:ext>
            </a:extLst>
          </p:cNvPr>
          <p:cNvSpPr txBox="1">
            <a:spLocks/>
          </p:cNvSpPr>
          <p:nvPr/>
        </p:nvSpPr>
        <p:spPr>
          <a:xfrm>
            <a:off x="5887689" y="1565533"/>
            <a:ext cx="2738387" cy="91316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800"/>
              </a:lnSpc>
            </a:pPr>
            <a:r>
              <a:rPr lang="en-US" sz="3200" b="1" dirty="0">
                <a:solidFill>
                  <a:srgbClr val="802F2D"/>
                </a:solidFill>
                <a:latin typeface="Arial Narrow" panose="020B0606020202030204" pitchFamily="34" charset="0"/>
              </a:rPr>
              <a:t>Example #10</a:t>
            </a:r>
          </a:p>
        </p:txBody>
      </p:sp>
    </p:spTree>
    <p:extLst>
      <p:ext uri="{BB962C8B-B14F-4D97-AF65-F5344CB8AC3E}">
        <p14:creationId xmlns:p14="http://schemas.microsoft.com/office/powerpoint/2010/main" val="2099663232"/>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42" presetClass="entr" presetSubtype="0" fill="hold" nodeType="after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anim calcmode="lin" valueType="num">
                                      <p:cBhvr>
                                        <p:cTn id="11" dur="2000" fill="hold"/>
                                        <p:tgtEl>
                                          <p:spTgt spid="3"/>
                                        </p:tgtEl>
                                        <p:attrNameLst>
                                          <p:attrName>ppt_x</p:attrName>
                                        </p:attrNameLst>
                                      </p:cBhvr>
                                      <p:tavLst>
                                        <p:tav tm="0">
                                          <p:val>
                                            <p:strVal val="#ppt_x"/>
                                          </p:val>
                                        </p:tav>
                                        <p:tav tm="100000">
                                          <p:val>
                                            <p:strVal val="#ppt_x"/>
                                          </p:val>
                                        </p:tav>
                                      </p:tavLst>
                                    </p:anim>
                                    <p:anim calcmode="lin" valueType="num">
                                      <p:cBhvr>
                                        <p:cTn id="12" dur="2000" fill="hold"/>
                                        <p:tgtEl>
                                          <p:spTgt spid="3"/>
                                        </p:tgtEl>
                                        <p:attrNameLst>
                                          <p:attrName>ppt_y</p:attrName>
                                        </p:attrNameLst>
                                      </p:cBhvr>
                                      <p:tavLst>
                                        <p:tav tm="0">
                                          <p:val>
                                            <p:strVal val="#ppt_y+.1"/>
                                          </p:val>
                                        </p:tav>
                                        <p:tav tm="100000">
                                          <p:val>
                                            <p:strVal val="#ppt_y"/>
                                          </p:val>
                                        </p:tav>
                                      </p:tavLst>
                                    </p:anim>
                                  </p:childTnLst>
                                </p:cTn>
                              </p:par>
                            </p:childTnLst>
                          </p:cTn>
                        </p:par>
                        <p:par>
                          <p:cTn id="13" fill="hold">
                            <p:stCondLst>
                              <p:cond delay="2500"/>
                            </p:stCondLst>
                            <p:childTnLst>
                              <p:par>
                                <p:cTn id="14" presetID="2" presetClass="entr" presetSubtype="4" fill="hold" nodeType="afterEffect">
                                  <p:stCondLst>
                                    <p:cond delay="100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2000" fill="hold"/>
                                        <p:tgtEl>
                                          <p:spTgt spid="6"/>
                                        </p:tgtEl>
                                        <p:attrNameLst>
                                          <p:attrName>ppt_x</p:attrName>
                                        </p:attrNameLst>
                                      </p:cBhvr>
                                      <p:tavLst>
                                        <p:tav tm="0">
                                          <p:val>
                                            <p:strVal val="#ppt_x"/>
                                          </p:val>
                                        </p:tav>
                                        <p:tav tm="100000">
                                          <p:val>
                                            <p:strVal val="#ppt_x"/>
                                          </p:val>
                                        </p:tav>
                                      </p:tavLst>
                                    </p:anim>
                                    <p:anim calcmode="lin" valueType="num">
                                      <p:cBhvr additive="base">
                                        <p:cTn id="17" dur="20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100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2000" fill="hold"/>
                                        <p:tgtEl>
                                          <p:spTgt spid="10"/>
                                        </p:tgtEl>
                                        <p:attrNameLst>
                                          <p:attrName>ppt_x</p:attrName>
                                        </p:attrNameLst>
                                      </p:cBhvr>
                                      <p:tavLst>
                                        <p:tav tm="0">
                                          <p:val>
                                            <p:strVal val="#ppt_x"/>
                                          </p:val>
                                        </p:tav>
                                        <p:tav tm="100000">
                                          <p:val>
                                            <p:strVal val="#ppt_x"/>
                                          </p:val>
                                        </p:tav>
                                      </p:tavLst>
                                    </p:anim>
                                    <p:anim calcmode="lin" valueType="num">
                                      <p:cBhvr additive="base">
                                        <p:cTn id="21" dur="2000" fill="hold"/>
                                        <p:tgtEl>
                                          <p:spTgt spid="10"/>
                                        </p:tgtEl>
                                        <p:attrNameLst>
                                          <p:attrName>ppt_y</p:attrName>
                                        </p:attrNameLst>
                                      </p:cBhvr>
                                      <p:tavLst>
                                        <p:tav tm="0">
                                          <p:val>
                                            <p:strVal val="1+#ppt_h/2"/>
                                          </p:val>
                                        </p:tav>
                                        <p:tav tm="100000">
                                          <p:val>
                                            <p:strVal val="#ppt_y"/>
                                          </p:val>
                                        </p:tav>
                                      </p:tavLst>
                                    </p:anim>
                                  </p:childTnLst>
                                </p:cTn>
                              </p:par>
                            </p:childTnLst>
                          </p:cTn>
                        </p:par>
                        <p:par>
                          <p:cTn id="22" fill="hold">
                            <p:stCondLst>
                              <p:cond delay="5500"/>
                            </p:stCondLst>
                            <p:childTnLst>
                              <p:par>
                                <p:cTn id="23" presetID="1" presetClass="entr" presetSubtype="0" fill="hold" grpId="0" nodeType="afterEffect">
                                  <p:stCondLst>
                                    <p:cond delay="300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8500"/>
                            </p:stCondLst>
                            <p:childTnLst>
                              <p:par>
                                <p:cTn id="26" presetID="42" presetClass="entr" presetSubtype="0" fill="hold" nodeType="afterEffect">
                                  <p:stCondLst>
                                    <p:cond delay="50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2000"/>
                                        <p:tgtEl>
                                          <p:spTgt spid="7"/>
                                        </p:tgtEl>
                                      </p:cBhvr>
                                    </p:animEffect>
                                    <p:anim calcmode="lin" valueType="num">
                                      <p:cBhvr>
                                        <p:cTn id="29" dur="2000" fill="hold"/>
                                        <p:tgtEl>
                                          <p:spTgt spid="7"/>
                                        </p:tgtEl>
                                        <p:attrNameLst>
                                          <p:attrName>ppt_x</p:attrName>
                                        </p:attrNameLst>
                                      </p:cBhvr>
                                      <p:tavLst>
                                        <p:tav tm="0">
                                          <p:val>
                                            <p:strVal val="#ppt_x"/>
                                          </p:val>
                                        </p:tav>
                                        <p:tav tm="100000">
                                          <p:val>
                                            <p:strVal val="#ppt_x"/>
                                          </p:val>
                                        </p:tav>
                                      </p:tavLst>
                                    </p:anim>
                                    <p:anim calcmode="lin" valueType="num">
                                      <p:cBhvr>
                                        <p:cTn id="30" dur="2000" fill="hold"/>
                                        <p:tgtEl>
                                          <p:spTgt spid="7"/>
                                        </p:tgtEl>
                                        <p:attrNameLst>
                                          <p:attrName>ppt_y</p:attrName>
                                        </p:attrNameLst>
                                      </p:cBhvr>
                                      <p:tavLst>
                                        <p:tav tm="0">
                                          <p:val>
                                            <p:strVal val="#ppt_y+.1"/>
                                          </p:val>
                                        </p:tav>
                                        <p:tav tm="100000">
                                          <p:val>
                                            <p:strVal val="#ppt_y"/>
                                          </p:val>
                                        </p:tav>
                                      </p:tavLst>
                                    </p:anim>
                                  </p:childTnLst>
                                </p:cTn>
                              </p:par>
                            </p:childTnLst>
                          </p:cTn>
                        </p:par>
                        <p:par>
                          <p:cTn id="31" fill="hold">
                            <p:stCondLst>
                              <p:cond delay="11000"/>
                            </p:stCondLst>
                            <p:childTnLst>
                              <p:par>
                                <p:cTn id="32" presetID="2" presetClass="entr" presetSubtype="4" fill="hold" nodeType="afterEffect">
                                  <p:stCondLst>
                                    <p:cond delay="100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2000" fill="hold"/>
                                        <p:tgtEl>
                                          <p:spTgt spid="9"/>
                                        </p:tgtEl>
                                        <p:attrNameLst>
                                          <p:attrName>ppt_x</p:attrName>
                                        </p:attrNameLst>
                                      </p:cBhvr>
                                      <p:tavLst>
                                        <p:tav tm="0">
                                          <p:val>
                                            <p:strVal val="#ppt_x"/>
                                          </p:val>
                                        </p:tav>
                                        <p:tav tm="100000">
                                          <p:val>
                                            <p:strVal val="#ppt_x"/>
                                          </p:val>
                                        </p:tav>
                                      </p:tavLst>
                                    </p:anim>
                                    <p:anim calcmode="lin" valueType="num">
                                      <p:cBhvr additive="base">
                                        <p:cTn id="35" dur="2000" fill="hold"/>
                                        <p:tgtEl>
                                          <p:spTgt spid="9"/>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100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2000" fill="hold"/>
                                        <p:tgtEl>
                                          <p:spTgt spid="12"/>
                                        </p:tgtEl>
                                        <p:attrNameLst>
                                          <p:attrName>ppt_x</p:attrName>
                                        </p:attrNameLst>
                                      </p:cBhvr>
                                      <p:tavLst>
                                        <p:tav tm="0">
                                          <p:val>
                                            <p:strVal val="#ppt_x"/>
                                          </p:val>
                                        </p:tav>
                                        <p:tav tm="100000">
                                          <p:val>
                                            <p:strVal val="#ppt_x"/>
                                          </p:val>
                                        </p:tav>
                                      </p:tavLst>
                                    </p:anim>
                                    <p:anim calcmode="lin" valueType="num">
                                      <p:cBhvr additive="base">
                                        <p:cTn id="39"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map&#10;&#10;Description automatically generated">
            <a:extLst>
              <a:ext uri="{FF2B5EF4-FFF2-40B4-BE49-F238E27FC236}">
                <a16:creationId xmlns:a16="http://schemas.microsoft.com/office/drawing/2014/main" id="{76890060-6822-4808-9BCC-EFDDE91E4137}"/>
              </a:ext>
            </a:extLst>
          </p:cNvPr>
          <p:cNvPicPr>
            <a:picLocks noChangeAspect="1"/>
          </p:cNvPicPr>
          <p:nvPr/>
        </p:nvPicPr>
        <p:blipFill rotWithShape="1">
          <a:blip r:embed="rId2">
            <a:extLst>
              <a:ext uri="{28A0092B-C50C-407E-A947-70E740481C1C}">
                <a14:useLocalDpi xmlns:a14="http://schemas.microsoft.com/office/drawing/2010/main" val="0"/>
              </a:ext>
            </a:extLst>
          </a:blip>
          <a:srcRect l="22018" t="11727" r="20065" b="6212"/>
          <a:stretch/>
        </p:blipFill>
        <p:spPr>
          <a:xfrm>
            <a:off x="1615021" y="112629"/>
            <a:ext cx="2943240" cy="6160677"/>
          </a:xfrm>
          <a:prstGeom prst="rect">
            <a:avLst/>
          </a:prstGeom>
        </p:spPr>
      </p:pic>
      <p:pic>
        <p:nvPicPr>
          <p:cNvPr id="7" name="Picture 6" descr="Diagram&#10;&#10;Description automatically generated">
            <a:extLst>
              <a:ext uri="{FF2B5EF4-FFF2-40B4-BE49-F238E27FC236}">
                <a16:creationId xmlns:a16="http://schemas.microsoft.com/office/drawing/2014/main" id="{13A0C54F-E7A0-439F-81EA-450348B7ED51}"/>
              </a:ext>
            </a:extLst>
          </p:cNvPr>
          <p:cNvPicPr>
            <a:picLocks noChangeAspect="1"/>
          </p:cNvPicPr>
          <p:nvPr/>
        </p:nvPicPr>
        <p:blipFill rotWithShape="1">
          <a:blip r:embed="rId3">
            <a:extLst>
              <a:ext uri="{28A0092B-C50C-407E-A947-70E740481C1C}">
                <a14:useLocalDpi xmlns:a14="http://schemas.microsoft.com/office/drawing/2010/main" val="0"/>
              </a:ext>
            </a:extLst>
          </a:blip>
          <a:srcRect l="10028" t="23214" r="15202" b="14099"/>
          <a:stretch/>
        </p:blipFill>
        <p:spPr>
          <a:xfrm>
            <a:off x="7124702" y="948298"/>
            <a:ext cx="4039437" cy="5002972"/>
          </a:xfrm>
          <a:prstGeom prst="rect">
            <a:avLst/>
          </a:prstGeom>
          <a:effectLst>
            <a:outerShdw blurRad="50800" dist="38100" dir="2700000" algn="tl" rotWithShape="0">
              <a:prstClr val="black">
                <a:alpha val="40000"/>
              </a:prstClr>
            </a:outerShdw>
          </a:effectLst>
        </p:spPr>
      </p:pic>
      <p:pic>
        <p:nvPicPr>
          <p:cNvPr id="6" name="Picture 5" descr="Application&#10;&#10;Description automatically generated with low confidence">
            <a:extLst>
              <a:ext uri="{FF2B5EF4-FFF2-40B4-BE49-F238E27FC236}">
                <a16:creationId xmlns:a16="http://schemas.microsoft.com/office/drawing/2014/main" id="{A9603988-418C-4911-BF08-0EADDA3F620E}"/>
              </a:ext>
            </a:extLst>
          </p:cNvPr>
          <p:cNvPicPr>
            <a:picLocks noChangeAspect="1"/>
          </p:cNvPicPr>
          <p:nvPr/>
        </p:nvPicPr>
        <p:blipFill rotWithShape="1">
          <a:blip r:embed="rId4">
            <a:extLst>
              <a:ext uri="{28A0092B-C50C-407E-A947-70E740481C1C}">
                <a14:useLocalDpi xmlns:a14="http://schemas.microsoft.com/office/drawing/2010/main" val="0"/>
              </a:ext>
            </a:extLst>
          </a:blip>
          <a:srcRect l="63328" t="4041" r="10562" b="82314"/>
          <a:stretch/>
        </p:blipFill>
        <p:spPr>
          <a:xfrm>
            <a:off x="1077227" y="78287"/>
            <a:ext cx="1337427" cy="1032548"/>
          </a:xfrm>
          <a:prstGeom prst="rect">
            <a:avLst/>
          </a:prstGeom>
          <a:effectLst>
            <a:outerShdw blurRad="50800" dist="38100" dir="2700000" algn="tl" rotWithShape="0">
              <a:prstClr val="black">
                <a:alpha val="40000"/>
              </a:prstClr>
            </a:outerShdw>
          </a:effectLst>
        </p:spPr>
      </p:pic>
      <p:pic>
        <p:nvPicPr>
          <p:cNvPr id="9" name="Picture 8" descr="Diagram&#10;&#10;Description automatically generated">
            <a:extLst>
              <a:ext uri="{FF2B5EF4-FFF2-40B4-BE49-F238E27FC236}">
                <a16:creationId xmlns:a16="http://schemas.microsoft.com/office/drawing/2014/main" id="{A64BB075-86FD-427A-AA63-CAA7BB4D293B}"/>
              </a:ext>
            </a:extLst>
          </p:cNvPr>
          <p:cNvPicPr>
            <a:picLocks noChangeAspect="1"/>
          </p:cNvPicPr>
          <p:nvPr/>
        </p:nvPicPr>
        <p:blipFill rotWithShape="1">
          <a:blip r:embed="rId3">
            <a:extLst>
              <a:ext uri="{28A0092B-C50C-407E-A947-70E740481C1C}">
                <a14:useLocalDpi xmlns:a14="http://schemas.microsoft.com/office/drawing/2010/main" val="0"/>
              </a:ext>
            </a:extLst>
          </a:blip>
          <a:srcRect l="19094" t="8988" r="59313" b="80781"/>
          <a:stretch/>
        </p:blipFill>
        <p:spPr>
          <a:xfrm>
            <a:off x="7653554" y="88488"/>
            <a:ext cx="1106131" cy="774188"/>
          </a:xfrm>
          <a:prstGeom prst="rect">
            <a:avLst/>
          </a:prstGeom>
          <a:effectLst>
            <a:outerShdw blurRad="50800" dist="38100" dir="2700000" algn="tl" rotWithShape="0">
              <a:prstClr val="black">
                <a:alpha val="40000"/>
              </a:prstClr>
            </a:outerShdw>
          </a:effectLst>
        </p:spPr>
      </p:pic>
      <p:pic>
        <p:nvPicPr>
          <p:cNvPr id="10" name="Picture 9" descr="Application&#10;&#10;Description automatically generated with low confidence">
            <a:extLst>
              <a:ext uri="{FF2B5EF4-FFF2-40B4-BE49-F238E27FC236}">
                <a16:creationId xmlns:a16="http://schemas.microsoft.com/office/drawing/2014/main" id="{CF215E41-E1DF-4948-BA67-30E73CD93839}"/>
              </a:ext>
            </a:extLst>
          </p:cNvPr>
          <p:cNvPicPr>
            <a:picLocks noChangeAspect="1"/>
          </p:cNvPicPr>
          <p:nvPr/>
        </p:nvPicPr>
        <p:blipFill rotWithShape="1">
          <a:blip r:embed="rId4">
            <a:extLst>
              <a:ext uri="{28A0092B-C50C-407E-A947-70E740481C1C}">
                <a14:useLocalDpi xmlns:a14="http://schemas.microsoft.com/office/drawing/2010/main" val="0"/>
              </a:ext>
            </a:extLst>
          </a:blip>
          <a:srcRect l="63811" t="22515" r="11548" b="62759"/>
          <a:stretch/>
        </p:blipFill>
        <p:spPr>
          <a:xfrm>
            <a:off x="3722755" y="1136669"/>
            <a:ext cx="1262210" cy="1114386"/>
          </a:xfrm>
          <a:prstGeom prst="rect">
            <a:avLst/>
          </a:prstGeom>
          <a:effectLst>
            <a:outerShdw blurRad="50800" dist="38100" dir="2700000" algn="tl" rotWithShape="0">
              <a:prstClr val="black">
                <a:alpha val="40000"/>
              </a:prstClr>
            </a:outerShdw>
          </a:effectLst>
        </p:spPr>
      </p:pic>
      <p:pic>
        <p:nvPicPr>
          <p:cNvPr id="12" name="Picture 11" descr="Diagram&#10;&#10;Description automatically generated">
            <a:extLst>
              <a:ext uri="{FF2B5EF4-FFF2-40B4-BE49-F238E27FC236}">
                <a16:creationId xmlns:a16="http://schemas.microsoft.com/office/drawing/2014/main" id="{7EF00DC0-B215-426F-8E50-98599C406433}"/>
              </a:ext>
            </a:extLst>
          </p:cNvPr>
          <p:cNvPicPr>
            <a:picLocks noChangeAspect="1"/>
          </p:cNvPicPr>
          <p:nvPr/>
        </p:nvPicPr>
        <p:blipFill rotWithShape="1">
          <a:blip r:embed="rId3">
            <a:extLst>
              <a:ext uri="{28A0092B-C50C-407E-A947-70E740481C1C}">
                <a14:useLocalDpi xmlns:a14="http://schemas.microsoft.com/office/drawing/2010/main" val="0"/>
              </a:ext>
            </a:extLst>
          </a:blip>
          <a:srcRect l="55290" t="8853" r="24392" b="80781"/>
          <a:stretch/>
        </p:blipFill>
        <p:spPr>
          <a:xfrm>
            <a:off x="9548809" y="78287"/>
            <a:ext cx="1040784" cy="784389"/>
          </a:xfrm>
          <a:prstGeom prst="rect">
            <a:avLst/>
          </a:prstGeom>
          <a:effectLst>
            <a:outerShdw blurRad="50800" dist="38100" dir="2700000" algn="tl" rotWithShape="0">
              <a:prstClr val="black">
                <a:alpha val="40000"/>
              </a:prstClr>
            </a:outerShdw>
          </a:effectLst>
        </p:spPr>
      </p:pic>
      <p:sp>
        <p:nvSpPr>
          <p:cNvPr id="13" name="Title 1">
            <a:extLst>
              <a:ext uri="{FF2B5EF4-FFF2-40B4-BE49-F238E27FC236}">
                <a16:creationId xmlns:a16="http://schemas.microsoft.com/office/drawing/2014/main" id="{942DA297-037B-4E6E-9CF9-3A3CF2D757F9}"/>
              </a:ext>
            </a:extLst>
          </p:cNvPr>
          <p:cNvSpPr txBox="1">
            <a:spLocks/>
          </p:cNvSpPr>
          <p:nvPr/>
        </p:nvSpPr>
        <p:spPr>
          <a:xfrm>
            <a:off x="245827" y="1825685"/>
            <a:ext cx="2738387" cy="91316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800"/>
              </a:lnSpc>
            </a:pPr>
            <a:r>
              <a:rPr lang="en-US" sz="3200" b="1" dirty="0">
                <a:solidFill>
                  <a:srgbClr val="802F2D"/>
                </a:solidFill>
                <a:latin typeface="Arial Narrow" panose="020B0606020202030204" pitchFamily="34" charset="0"/>
              </a:rPr>
              <a:t>Example #11</a:t>
            </a:r>
          </a:p>
        </p:txBody>
      </p:sp>
      <p:sp>
        <p:nvSpPr>
          <p:cNvPr id="16" name="Title 1">
            <a:extLst>
              <a:ext uri="{FF2B5EF4-FFF2-40B4-BE49-F238E27FC236}">
                <a16:creationId xmlns:a16="http://schemas.microsoft.com/office/drawing/2014/main" id="{D82CF4C0-0976-48D9-B193-966E100BBC5A}"/>
              </a:ext>
            </a:extLst>
          </p:cNvPr>
          <p:cNvSpPr txBox="1">
            <a:spLocks/>
          </p:cNvSpPr>
          <p:nvPr/>
        </p:nvSpPr>
        <p:spPr>
          <a:xfrm>
            <a:off x="5684341" y="1136669"/>
            <a:ext cx="2738387" cy="6890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800"/>
              </a:lnSpc>
            </a:pPr>
            <a:r>
              <a:rPr lang="en-US" sz="3200" b="1" dirty="0">
                <a:solidFill>
                  <a:srgbClr val="802F2D"/>
                </a:solidFill>
                <a:latin typeface="Arial Narrow" panose="020B0606020202030204" pitchFamily="34" charset="0"/>
              </a:rPr>
              <a:t>Example #12</a:t>
            </a:r>
          </a:p>
        </p:txBody>
      </p:sp>
    </p:spTree>
    <p:extLst>
      <p:ext uri="{BB962C8B-B14F-4D97-AF65-F5344CB8AC3E}">
        <p14:creationId xmlns:p14="http://schemas.microsoft.com/office/powerpoint/2010/main" val="2617685932"/>
      </p:ext>
    </p:extLst>
  </p:cSld>
  <p:clrMapOvr>
    <a:masterClrMapping/>
  </p:clrMapOvr>
  <mc:AlternateContent xmlns:mc="http://schemas.openxmlformats.org/markup-compatibility/2006" xmlns:p14="http://schemas.microsoft.com/office/powerpoint/2010/main">
    <mc:Choice Requires="p14">
      <p:transition spd="med" p14:dur="700" advClick="0" advTm="22000">
        <p:fade/>
      </p:transition>
    </mc:Choice>
    <mc:Fallback xmlns="">
      <p:transition spd="med" advClick="0"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42" presetClass="entr" presetSubtype="0" fill="hold" nodeType="after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anim calcmode="lin" valueType="num">
                                      <p:cBhvr>
                                        <p:cTn id="11" dur="2000" fill="hold"/>
                                        <p:tgtEl>
                                          <p:spTgt spid="4"/>
                                        </p:tgtEl>
                                        <p:attrNameLst>
                                          <p:attrName>ppt_x</p:attrName>
                                        </p:attrNameLst>
                                      </p:cBhvr>
                                      <p:tavLst>
                                        <p:tav tm="0">
                                          <p:val>
                                            <p:strVal val="#ppt_x"/>
                                          </p:val>
                                        </p:tav>
                                        <p:tav tm="100000">
                                          <p:val>
                                            <p:strVal val="#ppt_x"/>
                                          </p:val>
                                        </p:tav>
                                      </p:tavLst>
                                    </p:anim>
                                    <p:anim calcmode="lin" valueType="num">
                                      <p:cBhvr>
                                        <p:cTn id="12" dur="2000" fill="hold"/>
                                        <p:tgtEl>
                                          <p:spTgt spid="4"/>
                                        </p:tgtEl>
                                        <p:attrNameLst>
                                          <p:attrName>ppt_y</p:attrName>
                                        </p:attrNameLst>
                                      </p:cBhvr>
                                      <p:tavLst>
                                        <p:tav tm="0">
                                          <p:val>
                                            <p:strVal val="#ppt_y+.1"/>
                                          </p:val>
                                        </p:tav>
                                        <p:tav tm="100000">
                                          <p:val>
                                            <p:strVal val="#ppt_y"/>
                                          </p:val>
                                        </p:tav>
                                      </p:tavLst>
                                    </p:anim>
                                  </p:childTnLst>
                                </p:cTn>
                              </p:par>
                            </p:childTnLst>
                          </p:cTn>
                        </p:par>
                        <p:par>
                          <p:cTn id="13" fill="hold">
                            <p:stCondLst>
                              <p:cond delay="2500"/>
                            </p:stCondLst>
                            <p:childTnLst>
                              <p:par>
                                <p:cTn id="14" presetID="2" presetClass="entr" presetSubtype="4" fill="hold" nodeType="afterEffect">
                                  <p:stCondLst>
                                    <p:cond delay="100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2000" fill="hold"/>
                                        <p:tgtEl>
                                          <p:spTgt spid="6"/>
                                        </p:tgtEl>
                                        <p:attrNameLst>
                                          <p:attrName>ppt_x</p:attrName>
                                        </p:attrNameLst>
                                      </p:cBhvr>
                                      <p:tavLst>
                                        <p:tav tm="0">
                                          <p:val>
                                            <p:strVal val="#ppt_x"/>
                                          </p:val>
                                        </p:tav>
                                        <p:tav tm="100000">
                                          <p:val>
                                            <p:strVal val="#ppt_x"/>
                                          </p:val>
                                        </p:tav>
                                      </p:tavLst>
                                    </p:anim>
                                    <p:anim calcmode="lin" valueType="num">
                                      <p:cBhvr additive="base">
                                        <p:cTn id="17" dur="20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100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2000" fill="hold"/>
                                        <p:tgtEl>
                                          <p:spTgt spid="10"/>
                                        </p:tgtEl>
                                        <p:attrNameLst>
                                          <p:attrName>ppt_x</p:attrName>
                                        </p:attrNameLst>
                                      </p:cBhvr>
                                      <p:tavLst>
                                        <p:tav tm="0">
                                          <p:val>
                                            <p:strVal val="#ppt_x"/>
                                          </p:val>
                                        </p:tav>
                                        <p:tav tm="100000">
                                          <p:val>
                                            <p:strVal val="#ppt_x"/>
                                          </p:val>
                                        </p:tav>
                                      </p:tavLst>
                                    </p:anim>
                                    <p:anim calcmode="lin" valueType="num">
                                      <p:cBhvr additive="base">
                                        <p:cTn id="21" dur="2000" fill="hold"/>
                                        <p:tgtEl>
                                          <p:spTgt spid="10"/>
                                        </p:tgtEl>
                                        <p:attrNameLst>
                                          <p:attrName>ppt_y</p:attrName>
                                        </p:attrNameLst>
                                      </p:cBhvr>
                                      <p:tavLst>
                                        <p:tav tm="0">
                                          <p:val>
                                            <p:strVal val="1+#ppt_h/2"/>
                                          </p:val>
                                        </p:tav>
                                        <p:tav tm="100000">
                                          <p:val>
                                            <p:strVal val="#ppt_y"/>
                                          </p:val>
                                        </p:tav>
                                      </p:tavLst>
                                    </p:anim>
                                  </p:childTnLst>
                                </p:cTn>
                              </p:par>
                            </p:childTnLst>
                          </p:cTn>
                        </p:par>
                        <p:par>
                          <p:cTn id="22" fill="hold">
                            <p:stCondLst>
                              <p:cond delay="5500"/>
                            </p:stCondLst>
                            <p:childTnLst>
                              <p:par>
                                <p:cTn id="23" presetID="1" presetClass="entr" presetSubtype="0" fill="hold" grpId="0" nodeType="afterEffect">
                                  <p:stCondLst>
                                    <p:cond delay="5000"/>
                                  </p:stCondLst>
                                  <p:childTnLst>
                                    <p:set>
                                      <p:cBhvr>
                                        <p:cTn id="24" dur="1" fill="hold">
                                          <p:stCondLst>
                                            <p:cond delay="0"/>
                                          </p:stCondLst>
                                        </p:cTn>
                                        <p:tgtEl>
                                          <p:spTgt spid="16"/>
                                        </p:tgtEl>
                                        <p:attrNameLst>
                                          <p:attrName>style.visibility</p:attrName>
                                        </p:attrNameLst>
                                      </p:cBhvr>
                                      <p:to>
                                        <p:strVal val="visible"/>
                                      </p:to>
                                    </p:set>
                                  </p:childTnLst>
                                </p:cTn>
                              </p:par>
                            </p:childTnLst>
                          </p:cTn>
                        </p:par>
                        <p:par>
                          <p:cTn id="25" fill="hold">
                            <p:stCondLst>
                              <p:cond delay="10500"/>
                            </p:stCondLst>
                            <p:childTnLst>
                              <p:par>
                                <p:cTn id="26" presetID="42" presetClass="entr" presetSubtype="0" fill="hold" nodeType="afterEffect">
                                  <p:stCondLst>
                                    <p:cond delay="50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2000"/>
                                        <p:tgtEl>
                                          <p:spTgt spid="7"/>
                                        </p:tgtEl>
                                      </p:cBhvr>
                                    </p:animEffect>
                                    <p:anim calcmode="lin" valueType="num">
                                      <p:cBhvr>
                                        <p:cTn id="29" dur="2000" fill="hold"/>
                                        <p:tgtEl>
                                          <p:spTgt spid="7"/>
                                        </p:tgtEl>
                                        <p:attrNameLst>
                                          <p:attrName>ppt_x</p:attrName>
                                        </p:attrNameLst>
                                      </p:cBhvr>
                                      <p:tavLst>
                                        <p:tav tm="0">
                                          <p:val>
                                            <p:strVal val="#ppt_x"/>
                                          </p:val>
                                        </p:tav>
                                        <p:tav tm="100000">
                                          <p:val>
                                            <p:strVal val="#ppt_x"/>
                                          </p:val>
                                        </p:tav>
                                      </p:tavLst>
                                    </p:anim>
                                    <p:anim calcmode="lin" valueType="num">
                                      <p:cBhvr>
                                        <p:cTn id="30" dur="2000" fill="hold"/>
                                        <p:tgtEl>
                                          <p:spTgt spid="7"/>
                                        </p:tgtEl>
                                        <p:attrNameLst>
                                          <p:attrName>ppt_y</p:attrName>
                                        </p:attrNameLst>
                                      </p:cBhvr>
                                      <p:tavLst>
                                        <p:tav tm="0">
                                          <p:val>
                                            <p:strVal val="#ppt_y+.1"/>
                                          </p:val>
                                        </p:tav>
                                        <p:tav tm="100000">
                                          <p:val>
                                            <p:strVal val="#ppt_y"/>
                                          </p:val>
                                        </p:tav>
                                      </p:tavLst>
                                    </p:anim>
                                  </p:childTnLst>
                                </p:cTn>
                              </p:par>
                            </p:childTnLst>
                          </p:cTn>
                        </p:par>
                        <p:par>
                          <p:cTn id="31" fill="hold">
                            <p:stCondLst>
                              <p:cond delay="13000"/>
                            </p:stCondLst>
                            <p:childTnLst>
                              <p:par>
                                <p:cTn id="32" presetID="2" presetClass="entr" presetSubtype="4" fill="hold" nodeType="afterEffect">
                                  <p:stCondLst>
                                    <p:cond delay="100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2000" fill="hold"/>
                                        <p:tgtEl>
                                          <p:spTgt spid="9"/>
                                        </p:tgtEl>
                                        <p:attrNameLst>
                                          <p:attrName>ppt_x</p:attrName>
                                        </p:attrNameLst>
                                      </p:cBhvr>
                                      <p:tavLst>
                                        <p:tav tm="0">
                                          <p:val>
                                            <p:strVal val="#ppt_x"/>
                                          </p:val>
                                        </p:tav>
                                        <p:tav tm="100000">
                                          <p:val>
                                            <p:strVal val="#ppt_x"/>
                                          </p:val>
                                        </p:tav>
                                      </p:tavLst>
                                    </p:anim>
                                    <p:anim calcmode="lin" valueType="num">
                                      <p:cBhvr additive="base">
                                        <p:cTn id="35" dur="2000" fill="hold"/>
                                        <p:tgtEl>
                                          <p:spTgt spid="9"/>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100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2000" fill="hold"/>
                                        <p:tgtEl>
                                          <p:spTgt spid="12"/>
                                        </p:tgtEl>
                                        <p:attrNameLst>
                                          <p:attrName>ppt_x</p:attrName>
                                        </p:attrNameLst>
                                      </p:cBhvr>
                                      <p:tavLst>
                                        <p:tav tm="0">
                                          <p:val>
                                            <p:strVal val="#ppt_x"/>
                                          </p:val>
                                        </p:tav>
                                        <p:tav tm="100000">
                                          <p:val>
                                            <p:strVal val="#ppt_x"/>
                                          </p:val>
                                        </p:tav>
                                      </p:tavLst>
                                    </p:anim>
                                    <p:anim calcmode="lin" valueType="num">
                                      <p:cBhvr additive="base">
                                        <p:cTn id="39"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schematic&#10;&#10;Description automatically generated">
            <a:extLst>
              <a:ext uri="{FF2B5EF4-FFF2-40B4-BE49-F238E27FC236}">
                <a16:creationId xmlns:a16="http://schemas.microsoft.com/office/drawing/2014/main" id="{A8C5EA7D-05F8-448A-97BE-AF9EE7A21695}"/>
              </a:ext>
            </a:extLst>
          </p:cNvPr>
          <p:cNvPicPr>
            <a:picLocks noChangeAspect="1"/>
          </p:cNvPicPr>
          <p:nvPr/>
        </p:nvPicPr>
        <p:blipFill rotWithShape="1">
          <a:blip r:embed="rId3">
            <a:extLst>
              <a:ext uri="{28A0092B-C50C-407E-A947-70E740481C1C}">
                <a14:useLocalDpi xmlns:a14="http://schemas.microsoft.com/office/drawing/2010/main" val="0"/>
              </a:ext>
            </a:extLst>
          </a:blip>
          <a:srcRect l="18715" t="24079" r="30039" b="6666"/>
          <a:stretch/>
        </p:blipFill>
        <p:spPr>
          <a:xfrm>
            <a:off x="7410734" y="0"/>
            <a:ext cx="3302759" cy="6592886"/>
          </a:xfrm>
          <a:prstGeom prst="rect">
            <a:avLst/>
          </a:prstGeom>
          <a:effectLst>
            <a:outerShdw blurRad="50800" dist="38100" dir="2700000" algn="tl" rotWithShape="0">
              <a:prstClr val="black">
                <a:alpha val="40000"/>
              </a:prstClr>
            </a:outerShdw>
          </a:effectLst>
        </p:spPr>
      </p:pic>
      <p:sp>
        <p:nvSpPr>
          <p:cNvPr id="4" name="Content Placeholder 3">
            <a:extLst>
              <a:ext uri="{FF2B5EF4-FFF2-40B4-BE49-F238E27FC236}">
                <a16:creationId xmlns:a16="http://schemas.microsoft.com/office/drawing/2014/main" id="{CDCEDEC4-1C0B-40EB-B779-6484206587B8}"/>
              </a:ext>
            </a:extLst>
          </p:cNvPr>
          <p:cNvSpPr txBox="1">
            <a:spLocks/>
          </p:cNvSpPr>
          <p:nvPr/>
        </p:nvSpPr>
        <p:spPr>
          <a:xfrm>
            <a:off x="536357" y="1030556"/>
            <a:ext cx="6269687" cy="40650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100" dirty="0">
                <a:solidFill>
                  <a:srgbClr val="00416A"/>
                </a:solidFill>
                <a:latin typeface="Arial Narrow" panose="020B0606020202030204" pitchFamily="34" charset="0"/>
              </a:rPr>
              <a:t>Various Lanes Closed</a:t>
            </a:r>
          </a:p>
          <a:p>
            <a:pPr lvl="1"/>
            <a:r>
              <a:rPr lang="en-US" sz="2800" dirty="0">
                <a:solidFill>
                  <a:srgbClr val="802F2D"/>
                </a:solidFill>
                <a:latin typeface="Arial Narrow" panose="020B0606020202030204" pitchFamily="34" charset="0"/>
              </a:rPr>
              <a:t>“Various times closed” checkbox should only be checked if user does not know what time the lane closures will occur. </a:t>
            </a:r>
          </a:p>
          <a:p>
            <a:pPr lvl="1"/>
            <a:endParaRPr lang="en-US" sz="2700" dirty="0">
              <a:latin typeface="Arial Narrow" panose="020B0606020202030204" pitchFamily="34" charset="0"/>
            </a:endParaRPr>
          </a:p>
          <a:p>
            <a:endParaRPr lang="en-US" sz="3100" dirty="0">
              <a:latin typeface="Arial Narrow" panose="020B0606020202030204" pitchFamily="34" charset="0"/>
            </a:endParaRPr>
          </a:p>
          <a:p>
            <a:endParaRPr lang="en-US" sz="3100" dirty="0">
              <a:latin typeface="Arial Narrow" panose="020B0606020202030204" pitchFamily="34" charset="0"/>
            </a:endParaRPr>
          </a:p>
        </p:txBody>
      </p:sp>
      <p:pic>
        <p:nvPicPr>
          <p:cNvPr id="5" name="Picture 4" descr="Diagram, schematic&#10;&#10;Description automatically generated">
            <a:extLst>
              <a:ext uri="{FF2B5EF4-FFF2-40B4-BE49-F238E27FC236}">
                <a16:creationId xmlns:a16="http://schemas.microsoft.com/office/drawing/2014/main" id="{6E42A7E5-4B00-4750-AEE7-B43ED2180CEE}"/>
              </a:ext>
            </a:extLst>
          </p:cNvPr>
          <p:cNvPicPr>
            <a:picLocks noChangeAspect="1"/>
          </p:cNvPicPr>
          <p:nvPr/>
        </p:nvPicPr>
        <p:blipFill rotWithShape="1">
          <a:blip r:embed="rId3">
            <a:extLst>
              <a:ext uri="{28A0092B-C50C-407E-A947-70E740481C1C}">
                <a14:useLocalDpi xmlns:a14="http://schemas.microsoft.com/office/drawing/2010/main" val="0"/>
              </a:ext>
            </a:extLst>
          </a:blip>
          <a:srcRect l="33420" t="5771" r="41888" b="77105"/>
          <a:stretch/>
        </p:blipFill>
        <p:spPr>
          <a:xfrm>
            <a:off x="2742373" y="2865725"/>
            <a:ext cx="2176818" cy="22298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2704118"/>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0"/>
                                        <p:tgtEl>
                                          <p:spTgt spid="4"/>
                                        </p:tgtEl>
                                      </p:cBhvr>
                                    </p:animEffect>
                                  </p:childTnLst>
                                </p:cTn>
                              </p:par>
                            </p:childTnLst>
                          </p:cTn>
                        </p:par>
                        <p:par>
                          <p:cTn id="8" fill="hold">
                            <p:stCondLst>
                              <p:cond delay="3500"/>
                            </p:stCondLst>
                            <p:childTnLst>
                              <p:par>
                                <p:cTn id="9" presetID="22" presetClass="entr" presetSubtype="1" fill="hold" nodeType="afterEffect">
                                  <p:stCondLst>
                                    <p:cond delay="200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2000"/>
                                        <p:tgtEl>
                                          <p:spTgt spid="3"/>
                                        </p:tgtEl>
                                      </p:cBhvr>
                                    </p:animEffect>
                                  </p:childTnLst>
                                </p:cTn>
                              </p:par>
                              <p:par>
                                <p:cTn id="12" presetID="6" presetClass="entr" presetSubtype="32" fill="hold" nodeType="withEffect">
                                  <p:stCondLst>
                                    <p:cond delay="2000"/>
                                  </p:stCondLst>
                                  <p:childTnLst>
                                    <p:set>
                                      <p:cBhvr>
                                        <p:cTn id="13" dur="1" fill="hold">
                                          <p:stCondLst>
                                            <p:cond delay="0"/>
                                          </p:stCondLst>
                                        </p:cTn>
                                        <p:tgtEl>
                                          <p:spTgt spid="5"/>
                                        </p:tgtEl>
                                        <p:attrNameLst>
                                          <p:attrName>style.visibility</p:attrName>
                                        </p:attrNameLst>
                                      </p:cBhvr>
                                      <p:to>
                                        <p:strVal val="visible"/>
                                      </p:to>
                                    </p:set>
                                    <p:animEffect transition="in" filter="circle(out)">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60" y="408285"/>
            <a:ext cx="10972800" cy="777240"/>
          </a:xfrm>
        </p:spPr>
        <p:txBody>
          <a:bodyPr/>
          <a:lstStyle/>
          <a:p>
            <a:pPr>
              <a:lnSpc>
                <a:spcPts val="4800"/>
              </a:lnSpc>
            </a:pPr>
            <a:r>
              <a:rPr lang="en-US" sz="4800" dirty="0"/>
              <a:t>Mapping the Closure</a:t>
            </a:r>
          </a:p>
        </p:txBody>
      </p:sp>
      <p:sp>
        <p:nvSpPr>
          <p:cNvPr id="4" name="Content Placeholder 3"/>
          <p:cNvSpPr>
            <a:spLocks noGrp="1"/>
          </p:cNvSpPr>
          <p:nvPr>
            <p:ph idx="13"/>
          </p:nvPr>
        </p:nvSpPr>
        <p:spPr>
          <a:xfrm>
            <a:off x="594360" y="1421639"/>
            <a:ext cx="10972800" cy="4065036"/>
          </a:xfrm>
        </p:spPr>
        <p:txBody>
          <a:bodyPr/>
          <a:lstStyle/>
          <a:p>
            <a:r>
              <a:rPr lang="en-US" sz="3100" dirty="0"/>
              <a:t>Enter in the fields or click on the map</a:t>
            </a:r>
          </a:p>
          <a:p>
            <a:endParaRPr lang="en-US" sz="3100" dirty="0"/>
          </a:p>
        </p:txBody>
      </p:sp>
      <p:pic>
        <p:nvPicPr>
          <p:cNvPr id="7" name="Picture 6">
            <a:extLst>
              <a:ext uri="{FF2B5EF4-FFF2-40B4-BE49-F238E27FC236}">
                <a16:creationId xmlns:a16="http://schemas.microsoft.com/office/drawing/2014/main" id="{E67E8284-E04C-4AB6-BB0F-9BF591E2A621}"/>
              </a:ext>
            </a:extLst>
          </p:cNvPr>
          <p:cNvPicPr>
            <a:picLocks noChangeAspect="1"/>
          </p:cNvPicPr>
          <p:nvPr/>
        </p:nvPicPr>
        <p:blipFill>
          <a:blip r:embed="rId5"/>
          <a:stretch>
            <a:fillRect/>
          </a:stretch>
        </p:blipFill>
        <p:spPr>
          <a:xfrm>
            <a:off x="594360" y="2305281"/>
            <a:ext cx="6011343" cy="3828922"/>
          </a:xfrm>
          <a:prstGeom prst="rect">
            <a:avLst/>
          </a:prstGeom>
          <a:ln>
            <a:solidFill>
              <a:schemeClr val="tx1"/>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8F7C1FC1-E5E7-4F6E-A9DB-4F460ED5815B}"/>
              </a:ext>
            </a:extLst>
          </p:cNvPr>
          <p:cNvPicPr>
            <a:picLocks noChangeAspect="1"/>
          </p:cNvPicPr>
          <p:nvPr/>
        </p:nvPicPr>
        <p:blipFill>
          <a:blip r:embed="rId6"/>
          <a:stretch>
            <a:fillRect/>
          </a:stretch>
        </p:blipFill>
        <p:spPr>
          <a:xfrm>
            <a:off x="5542973" y="2031067"/>
            <a:ext cx="6519076" cy="4167075"/>
          </a:xfrm>
          <a:prstGeom prst="rect">
            <a:avLst/>
          </a:prstGeom>
          <a:ln>
            <a:solidFill>
              <a:schemeClr val="tx1"/>
            </a:solidFill>
          </a:ln>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44FE917C-A1C9-4B7F-A53B-AA4BA5CFE36D}"/>
              </a:ext>
            </a:extLst>
          </p:cNvPr>
          <p:cNvSpPr/>
          <p:nvPr/>
        </p:nvSpPr>
        <p:spPr>
          <a:xfrm>
            <a:off x="7799013" y="2754492"/>
            <a:ext cx="270606" cy="7614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383A83AA-5833-418E-A034-46DB7AB72FEF}"/>
              </a:ext>
            </a:extLst>
          </p:cNvPr>
          <p:cNvCxnSpPr>
            <a:cxnSpLocks/>
          </p:cNvCxnSpPr>
          <p:nvPr/>
        </p:nvCxnSpPr>
        <p:spPr>
          <a:xfrm flipH="1" flipV="1">
            <a:off x="8053669" y="2914206"/>
            <a:ext cx="335463" cy="11884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A4EBF64-0553-4FB0-A1A7-AB1E3B9CB03E}"/>
              </a:ext>
            </a:extLst>
          </p:cNvPr>
          <p:cNvSpPr txBox="1"/>
          <p:nvPr/>
        </p:nvSpPr>
        <p:spPr>
          <a:xfrm>
            <a:off x="7960822" y="4613661"/>
            <a:ext cx="3636818" cy="1200329"/>
          </a:xfrm>
          <a:prstGeom prst="rect">
            <a:avLst/>
          </a:prstGeom>
          <a:solidFill>
            <a:schemeClr val="bg1">
              <a:lumMod val="95000"/>
            </a:schemeClr>
          </a:solidFill>
        </p:spPr>
        <p:txBody>
          <a:bodyPr wrap="square">
            <a:spAutoFit/>
          </a:bodyPr>
          <a:lstStyle/>
          <a:p>
            <a:r>
              <a:rPr lang="en-US" dirty="0">
                <a:solidFill>
                  <a:srgbClr val="802F2D"/>
                </a:solidFill>
                <a:latin typeface="Arial Narrow" panose="020B0606020202030204" pitchFamily="34" charset="0"/>
                <a:cs typeface="Arial" panose="020B0604020202020204" pitchFamily="34" charset="0"/>
              </a:rPr>
              <a:t>B - Zoom to Begin Marker</a:t>
            </a:r>
          </a:p>
          <a:p>
            <a:r>
              <a:rPr lang="en-US" dirty="0">
                <a:solidFill>
                  <a:srgbClr val="802F2D"/>
                </a:solidFill>
                <a:latin typeface="Arial Narrow" panose="020B0606020202030204" pitchFamily="34" charset="0"/>
                <a:cs typeface="Arial" panose="020B0604020202020204" pitchFamily="34" charset="0"/>
              </a:rPr>
              <a:t>E - Zoom to End Marker</a:t>
            </a:r>
          </a:p>
          <a:p>
            <a:r>
              <a:rPr lang="en-US" dirty="0">
                <a:solidFill>
                  <a:srgbClr val="802F2D"/>
                </a:solidFill>
                <a:latin typeface="Arial Narrow" panose="020B0606020202030204" pitchFamily="34" charset="0"/>
                <a:cs typeface="Arial" panose="020B0604020202020204" pitchFamily="34" charset="0"/>
              </a:rPr>
              <a:t>BE - Zoom to Both Begin &amp; End Marker</a:t>
            </a:r>
          </a:p>
          <a:p>
            <a:r>
              <a:rPr lang="en-US" dirty="0">
                <a:solidFill>
                  <a:srgbClr val="802F2D"/>
                </a:solidFill>
                <a:latin typeface="Arial Narrow" panose="020B0606020202030204" pitchFamily="34" charset="0"/>
                <a:cs typeface="Arial" panose="020B0604020202020204" pitchFamily="34" charset="0"/>
              </a:rPr>
              <a:t>H - Zoom to Highway</a:t>
            </a:r>
          </a:p>
        </p:txBody>
      </p:sp>
      <p:pic>
        <p:nvPicPr>
          <p:cNvPr id="3" name="Recorded Sound">
            <a:hlinkClick r:id="" action="ppaction://media"/>
            <a:extLst>
              <a:ext uri="{FF2B5EF4-FFF2-40B4-BE49-F238E27FC236}">
                <a16:creationId xmlns:a16="http://schemas.microsoft.com/office/drawing/2014/main" id="{AE98D87E-9FD6-4276-8EE3-32723140CE1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50678" y="155606"/>
            <a:ext cx="487363" cy="487363"/>
          </a:xfrm>
          <a:prstGeom prst="rect">
            <a:avLst/>
          </a:prstGeom>
        </p:spPr>
      </p:pic>
    </p:spTree>
    <p:extLst>
      <p:ext uri="{BB962C8B-B14F-4D97-AF65-F5344CB8AC3E}">
        <p14:creationId xmlns:p14="http://schemas.microsoft.com/office/powerpoint/2010/main" val="3766893731"/>
      </p:ext>
    </p:extLst>
  </p:cSld>
  <p:clrMapOvr>
    <a:masterClrMapping/>
  </p:clrMapOvr>
  <mc:AlternateContent xmlns:mc="http://schemas.openxmlformats.org/markup-compatibility/2006" xmlns:p14="http://schemas.microsoft.com/office/powerpoint/2010/main">
    <mc:Choice Requires="p14">
      <p:transition spd="med" p14:dur="700" advClick="0" advTm="37000">
        <p:fade/>
      </p:transition>
    </mc:Choice>
    <mc:Fallback xmlns="">
      <p:transition spd="med" advClick="0" advTm="3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32935" fill="hold"/>
                                        <p:tgtEl>
                                          <p:spTgt spid="3"/>
                                        </p:tgtEl>
                                      </p:cBhvr>
                                    </p:cmd>
                                  </p:childTnLst>
                                </p:cTn>
                              </p:par>
                              <p:par>
                                <p:cTn id="7" presetID="10" presetClass="entr" presetSubtype="0" fill="hold" grpId="0" nodeType="withEffect">
                                  <p:stCondLst>
                                    <p:cond delay="500"/>
                                  </p:stCondLst>
                                  <p:iterate type="wd">
                                    <p:tmPct val="10000"/>
                                  </p:iterate>
                                  <p:childTnLst>
                                    <p:set>
                                      <p:cBhvr>
                                        <p:cTn id="8" dur="1" fill="hold">
                                          <p:stCondLst>
                                            <p:cond delay="0"/>
                                          </p:stCondLst>
                                        </p:cTn>
                                        <p:tgtEl>
                                          <p:spTgt spid="4">
                                            <p:txEl>
                                              <p:pRg st="0" end="0"/>
                                            </p:txEl>
                                          </p:spTgt>
                                        </p:tgtEl>
                                        <p:attrNameLst>
                                          <p:attrName>style.visibility</p:attrName>
                                        </p:attrNameLst>
                                      </p:cBhvr>
                                      <p:to>
                                        <p:strVal val="visible"/>
                                      </p:to>
                                    </p:set>
                                    <p:animEffect transition="in" filter="fade">
                                      <p:cBhvr>
                                        <p:cTn id="9" dur="2000"/>
                                        <p:tgtEl>
                                          <p:spTgt spid="4">
                                            <p:txEl>
                                              <p:pRg st="0" end="0"/>
                                            </p:txEl>
                                          </p:spTgt>
                                        </p:tgtEl>
                                      </p:cBhvr>
                                    </p:animEffect>
                                  </p:childTnLst>
                                </p:cTn>
                              </p:par>
                              <p:par>
                                <p:cTn id="10" presetID="21" presetClass="entr" presetSubtype="1" fill="hold" nodeType="withEffect">
                                  <p:stCondLst>
                                    <p:cond delay="250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par>
                                <p:cTn id="13" presetID="21" presetClass="entr" presetSubtype="1" fill="hold" nodeType="withEffect">
                                  <p:stCondLst>
                                    <p:cond delay="6000"/>
                                  </p:stCondLst>
                                  <p:childTnLst>
                                    <p:set>
                                      <p:cBhvr>
                                        <p:cTn id="14" dur="1" fill="hold">
                                          <p:stCondLst>
                                            <p:cond delay="0"/>
                                          </p:stCondLst>
                                        </p:cTn>
                                        <p:tgtEl>
                                          <p:spTgt spid="9"/>
                                        </p:tgtEl>
                                        <p:attrNameLst>
                                          <p:attrName>style.visibility</p:attrName>
                                        </p:attrNameLst>
                                      </p:cBhvr>
                                      <p:to>
                                        <p:strVal val="visible"/>
                                      </p:to>
                                    </p:set>
                                    <p:animEffect transition="in" filter="wheel(1)">
                                      <p:cBhvr>
                                        <p:cTn id="15" dur="2000"/>
                                        <p:tgtEl>
                                          <p:spTgt spid="9"/>
                                        </p:tgtEl>
                                      </p:cBhvr>
                                    </p:animEffect>
                                  </p:childTnLst>
                                </p:cTn>
                              </p:par>
                              <p:par>
                                <p:cTn id="16" presetID="22" presetClass="entr" presetSubtype="1" fill="hold" nodeType="withEffect">
                                  <p:stCondLst>
                                    <p:cond delay="850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2000"/>
                                        <p:tgtEl>
                                          <p:spTgt spid="12"/>
                                        </p:tgtEl>
                                      </p:cBhvr>
                                    </p:animEffect>
                                  </p:childTnLst>
                                </p:cTn>
                              </p:par>
                              <p:par>
                                <p:cTn id="19" presetID="22" presetClass="entr" presetSubtype="1" fill="hold" grpId="0" nodeType="withEffect">
                                  <p:stCondLst>
                                    <p:cond delay="850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2000"/>
                                        <p:tgtEl>
                                          <p:spTgt spid="10"/>
                                        </p:tgtEl>
                                      </p:cBhvr>
                                    </p:animEffect>
                                  </p:childTnLst>
                                </p:cTn>
                              </p:par>
                              <p:par>
                                <p:cTn id="22" presetID="22" presetClass="entr" presetSubtype="1" fill="hold" grpId="0" nodeType="withEffect">
                                  <p:stCondLst>
                                    <p:cond delay="1100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bldLst>
      <p:bldP spid="4" grpId="0" build="p"/>
      <p:bldP spid="10" grpId="0" animBg="1"/>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753CA52-061B-4AE3-907F-CA1FACCEB594}"/>
              </a:ext>
            </a:extLst>
          </p:cNvPr>
          <p:cNvPicPr>
            <a:picLocks noChangeAspect="1"/>
          </p:cNvPicPr>
          <p:nvPr/>
        </p:nvPicPr>
        <p:blipFill>
          <a:blip r:embed="rId5"/>
          <a:stretch>
            <a:fillRect/>
          </a:stretch>
        </p:blipFill>
        <p:spPr>
          <a:xfrm>
            <a:off x="4855598" y="1378857"/>
            <a:ext cx="7187567" cy="4557033"/>
          </a:xfrm>
          <a:prstGeom prst="rect">
            <a:avLst/>
          </a:prstGeom>
          <a:ln>
            <a:solidFill>
              <a:schemeClr val="tx1"/>
            </a:solidFill>
          </a:ln>
          <a:effectLst>
            <a:outerShdw blurRad="50800" dist="38100" dir="2700000" algn="tl" rotWithShape="0">
              <a:prstClr val="black">
                <a:alpha val="40000"/>
              </a:prstClr>
            </a:outerShdw>
          </a:effectLst>
        </p:spPr>
      </p:pic>
      <p:sp>
        <p:nvSpPr>
          <p:cNvPr id="2" name="Title 1"/>
          <p:cNvSpPr>
            <a:spLocks noGrp="1"/>
          </p:cNvSpPr>
          <p:nvPr>
            <p:ph type="title"/>
          </p:nvPr>
        </p:nvSpPr>
        <p:spPr>
          <a:xfrm>
            <a:off x="594360" y="423066"/>
            <a:ext cx="10972800" cy="828939"/>
          </a:xfrm>
        </p:spPr>
        <p:txBody>
          <a:bodyPr/>
          <a:lstStyle/>
          <a:p>
            <a:pPr>
              <a:lnSpc>
                <a:spcPts val="4800"/>
              </a:lnSpc>
            </a:pPr>
            <a:r>
              <a:rPr lang="en-US" sz="4800" dirty="0"/>
              <a:t>Lane Detail Scenarios</a:t>
            </a:r>
          </a:p>
        </p:txBody>
      </p:sp>
      <p:sp>
        <p:nvSpPr>
          <p:cNvPr id="4" name="Content Placeholder 3"/>
          <p:cNvSpPr>
            <a:spLocks noGrp="1"/>
          </p:cNvSpPr>
          <p:nvPr>
            <p:ph idx="13"/>
          </p:nvPr>
        </p:nvSpPr>
        <p:spPr>
          <a:xfrm>
            <a:off x="326572" y="1180335"/>
            <a:ext cx="4512696" cy="5238270"/>
          </a:xfrm>
        </p:spPr>
        <p:txBody>
          <a:bodyPr/>
          <a:lstStyle/>
          <a:p>
            <a:r>
              <a:rPr lang="en-US" sz="3100" dirty="0"/>
              <a:t>Entrance Ramp</a:t>
            </a:r>
          </a:p>
          <a:p>
            <a:pPr lvl="1"/>
            <a:r>
              <a:rPr lang="en-US" sz="2600" dirty="0"/>
              <a:t>Right lane and </a:t>
            </a:r>
            <a:br>
              <a:rPr lang="en-US" sz="2600" dirty="0"/>
            </a:br>
            <a:r>
              <a:rPr lang="en-US" sz="2600" dirty="0"/>
              <a:t>shoulder closed</a:t>
            </a:r>
          </a:p>
          <a:p>
            <a:pPr lvl="1"/>
            <a:r>
              <a:rPr lang="en-US" sz="2600" dirty="0"/>
              <a:t>Select the choice with the correct from and to highway listed </a:t>
            </a:r>
          </a:p>
          <a:p>
            <a:pPr lvl="2"/>
            <a:r>
              <a:rPr lang="en-US" sz="2300" dirty="0"/>
              <a:t>Ex: on WIS 19 going to I-39</a:t>
            </a:r>
          </a:p>
          <a:p>
            <a:pPr lvl="1"/>
            <a:r>
              <a:rPr lang="en-US" sz="2600" dirty="0"/>
              <a:t>If entering from a non-state highway, select the highway entering in order for the correct “from” landmarks to be selected</a:t>
            </a:r>
          </a:p>
          <a:p>
            <a:pPr lvl="2"/>
            <a:r>
              <a:rPr lang="en-US" sz="2300" dirty="0"/>
              <a:t>Ex: on County F going to I-94</a:t>
            </a:r>
          </a:p>
        </p:txBody>
      </p:sp>
      <p:sp>
        <p:nvSpPr>
          <p:cNvPr id="11" name="Oval 10">
            <a:extLst>
              <a:ext uri="{FF2B5EF4-FFF2-40B4-BE49-F238E27FC236}">
                <a16:creationId xmlns:a16="http://schemas.microsoft.com/office/drawing/2014/main" id="{3D856F04-D4DD-411F-AC81-C4367FE47E32}"/>
              </a:ext>
            </a:extLst>
          </p:cNvPr>
          <p:cNvSpPr/>
          <p:nvPr/>
        </p:nvSpPr>
        <p:spPr>
          <a:xfrm>
            <a:off x="9232293" y="2256165"/>
            <a:ext cx="2157796" cy="35096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6DBBFAA1-DF92-4A79-A005-8E640A8FD65E}"/>
              </a:ext>
            </a:extLst>
          </p:cNvPr>
          <p:cNvPicPr>
            <a:picLocks noChangeAspect="1"/>
          </p:cNvPicPr>
          <p:nvPr/>
        </p:nvPicPr>
        <p:blipFill>
          <a:blip r:embed="rId6"/>
          <a:stretch>
            <a:fillRect/>
          </a:stretch>
        </p:blipFill>
        <p:spPr>
          <a:xfrm>
            <a:off x="4855598" y="1368163"/>
            <a:ext cx="7187566" cy="4562207"/>
          </a:xfrm>
          <a:prstGeom prst="rect">
            <a:avLst/>
          </a:prstGeom>
          <a:ln>
            <a:solidFill>
              <a:schemeClr val="tx1"/>
            </a:solidFill>
          </a:ln>
          <a:effectLst>
            <a:outerShdw blurRad="50800" dist="38100" dir="2700000" algn="tl" rotWithShape="0">
              <a:prstClr val="black">
                <a:alpha val="40000"/>
              </a:prstClr>
            </a:outerShdw>
          </a:effectLst>
        </p:spPr>
      </p:pic>
      <p:sp>
        <p:nvSpPr>
          <p:cNvPr id="12" name="Oval 11">
            <a:extLst>
              <a:ext uri="{FF2B5EF4-FFF2-40B4-BE49-F238E27FC236}">
                <a16:creationId xmlns:a16="http://schemas.microsoft.com/office/drawing/2014/main" id="{DAD10211-9B49-4E59-AEE7-209476922799}"/>
              </a:ext>
            </a:extLst>
          </p:cNvPr>
          <p:cNvSpPr/>
          <p:nvPr/>
        </p:nvSpPr>
        <p:spPr>
          <a:xfrm>
            <a:off x="9339944" y="2239836"/>
            <a:ext cx="1796143" cy="35096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972FED3-A90E-4EC9-84B2-9A58A9210D8D}"/>
              </a:ext>
            </a:extLst>
          </p:cNvPr>
          <p:cNvPicPr>
            <a:picLocks noChangeAspect="1"/>
          </p:cNvPicPr>
          <p:nvPr/>
        </p:nvPicPr>
        <p:blipFill>
          <a:blip r:embed="rId7"/>
          <a:stretch>
            <a:fillRect/>
          </a:stretch>
        </p:blipFill>
        <p:spPr>
          <a:xfrm>
            <a:off x="5245561" y="4821996"/>
            <a:ext cx="2328536" cy="1612938"/>
          </a:xfrm>
          <a:prstGeom prst="rect">
            <a:avLst/>
          </a:prstGeom>
          <a:effectLst>
            <a:outerShdw blurRad="50800" dist="38100" dir="2700000" algn="tl" rotWithShape="0">
              <a:prstClr val="black">
                <a:alpha val="40000"/>
              </a:prstClr>
            </a:outerShdw>
          </a:effectLst>
        </p:spPr>
      </p:pic>
      <p:pic>
        <p:nvPicPr>
          <p:cNvPr id="8" name="Recorded Sound">
            <a:hlinkClick r:id="" action="ppaction://media"/>
            <a:extLst>
              <a:ext uri="{FF2B5EF4-FFF2-40B4-BE49-F238E27FC236}">
                <a16:creationId xmlns:a16="http://schemas.microsoft.com/office/drawing/2014/main" id="{3EC19BA6-7CC2-4E91-B27F-F2A3E123CBF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997" y="110997"/>
            <a:ext cx="487363" cy="487363"/>
          </a:xfrm>
          <a:prstGeom prst="rect">
            <a:avLst/>
          </a:prstGeom>
        </p:spPr>
      </p:pic>
    </p:spTree>
    <p:extLst>
      <p:ext uri="{BB962C8B-B14F-4D97-AF65-F5344CB8AC3E}">
        <p14:creationId xmlns:p14="http://schemas.microsoft.com/office/powerpoint/2010/main" val="2792557245"/>
      </p:ext>
    </p:extLst>
  </p:cSld>
  <p:clrMapOvr>
    <a:masterClrMapping/>
  </p:clrMapOvr>
  <mc:AlternateContent xmlns:mc="http://schemas.openxmlformats.org/markup-compatibility/2006" xmlns:p14="http://schemas.microsoft.com/office/powerpoint/2010/main">
    <mc:Choice Requires="p14">
      <p:transition spd="med" p14:dur="700" advClick="0" advTm="45000">
        <p:fade/>
      </p:transition>
    </mc:Choice>
    <mc:Fallback xmlns="">
      <p:transition spd="med" advClick="0" advTm="4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41182" fill="hold"/>
                                        <p:tgtEl>
                                          <p:spTgt spid="8"/>
                                        </p:tgtEl>
                                      </p:cBhvr>
                                    </p:cmd>
                                  </p:childTnLst>
                                </p:cTn>
                              </p:par>
                              <p:par>
                                <p:cTn id="7" presetID="10" presetClass="entr" presetSubtype="0" fill="hold" grpId="0" nodeType="withEffect">
                                  <p:stCondLst>
                                    <p:cond delay="500"/>
                                  </p:stCondLst>
                                  <p:iterate type="wd">
                                    <p:tmPct val="10000"/>
                                  </p:iterate>
                                  <p:childTnLst>
                                    <p:set>
                                      <p:cBhvr>
                                        <p:cTn id="8" dur="1" fill="hold">
                                          <p:stCondLst>
                                            <p:cond delay="0"/>
                                          </p:stCondLst>
                                        </p:cTn>
                                        <p:tgtEl>
                                          <p:spTgt spid="4"/>
                                        </p:tgtEl>
                                        <p:attrNameLst>
                                          <p:attrName>style.visibility</p:attrName>
                                        </p:attrNameLst>
                                      </p:cBhvr>
                                      <p:to>
                                        <p:strVal val="visible"/>
                                      </p:to>
                                    </p:set>
                                    <p:animEffect transition="in" filter="fade">
                                      <p:cBhvr>
                                        <p:cTn id="9" dur="2000"/>
                                        <p:tgtEl>
                                          <p:spTgt spid="4"/>
                                        </p:tgtEl>
                                      </p:cBhvr>
                                    </p:animEffect>
                                  </p:childTnLst>
                                </p:cTn>
                              </p:par>
                              <p:par>
                                <p:cTn id="10" presetID="6" presetClass="entr" presetSubtype="32" fill="hold" nodeType="withEffect">
                                  <p:stCondLst>
                                    <p:cond delay="5400"/>
                                  </p:stCondLst>
                                  <p:childTnLst>
                                    <p:set>
                                      <p:cBhvr>
                                        <p:cTn id="11" dur="1" fill="hold">
                                          <p:stCondLst>
                                            <p:cond delay="0"/>
                                          </p:stCondLst>
                                        </p:cTn>
                                        <p:tgtEl>
                                          <p:spTgt spid="7"/>
                                        </p:tgtEl>
                                        <p:attrNameLst>
                                          <p:attrName>style.visibility</p:attrName>
                                        </p:attrNameLst>
                                      </p:cBhvr>
                                      <p:to>
                                        <p:strVal val="visible"/>
                                      </p:to>
                                    </p:set>
                                    <p:animEffect transition="in" filter="circle(out)">
                                      <p:cBhvr>
                                        <p:cTn id="12" dur="2000"/>
                                        <p:tgtEl>
                                          <p:spTgt spid="7"/>
                                        </p:tgtEl>
                                      </p:cBhvr>
                                    </p:animEffect>
                                  </p:childTnLst>
                                </p:cTn>
                              </p:par>
                              <p:par>
                                <p:cTn id="13" presetID="16" presetClass="entr" presetSubtype="37" fill="hold" nodeType="withEffect">
                                  <p:stCondLst>
                                    <p:cond delay="20600"/>
                                  </p:stCondLst>
                                  <p:childTnLst>
                                    <p:set>
                                      <p:cBhvr>
                                        <p:cTn id="14" dur="1" fill="hold">
                                          <p:stCondLst>
                                            <p:cond delay="0"/>
                                          </p:stCondLst>
                                        </p:cTn>
                                        <p:tgtEl>
                                          <p:spTgt spid="10"/>
                                        </p:tgtEl>
                                        <p:attrNameLst>
                                          <p:attrName>style.visibility</p:attrName>
                                        </p:attrNameLst>
                                      </p:cBhvr>
                                      <p:to>
                                        <p:strVal val="visible"/>
                                      </p:to>
                                    </p:set>
                                    <p:animEffect transition="in" filter="barn(outVertical)">
                                      <p:cBhvr>
                                        <p:cTn id="15" dur="2000"/>
                                        <p:tgtEl>
                                          <p:spTgt spid="10"/>
                                        </p:tgtEl>
                                      </p:cBhvr>
                                    </p:animEffect>
                                  </p:childTnLst>
                                </p:cTn>
                              </p:par>
                              <p:par>
                                <p:cTn id="16" presetID="1" presetClass="entr" presetSubtype="0" fill="hold" grpId="0" nodeType="withEffect">
                                  <p:stCondLst>
                                    <p:cond delay="2260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8"/>
                </p:tgtEl>
              </p:cMediaNode>
            </p:audio>
          </p:childTnLst>
        </p:cTn>
      </p:par>
    </p:tnLst>
    <p:bldLst>
      <p:bldP spid="4" grpId="0" uiExpand="1" bldLvl="2"/>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32494"/>
            <a:ext cx="10972800" cy="825366"/>
          </a:xfrm>
        </p:spPr>
        <p:txBody>
          <a:bodyPr/>
          <a:lstStyle/>
          <a:p>
            <a:pPr>
              <a:lnSpc>
                <a:spcPts val="4800"/>
              </a:lnSpc>
            </a:pPr>
            <a:r>
              <a:rPr lang="en-US" sz="4800" dirty="0"/>
              <a:t>Lane Detail Scenarios</a:t>
            </a:r>
          </a:p>
        </p:txBody>
      </p:sp>
      <p:sp>
        <p:nvSpPr>
          <p:cNvPr id="4" name="Content Placeholder 3"/>
          <p:cNvSpPr>
            <a:spLocks noGrp="1"/>
          </p:cNvSpPr>
          <p:nvPr>
            <p:ph idx="13"/>
          </p:nvPr>
        </p:nvSpPr>
        <p:spPr>
          <a:xfrm>
            <a:off x="594360" y="1888724"/>
            <a:ext cx="4102331" cy="4065036"/>
          </a:xfrm>
        </p:spPr>
        <p:txBody>
          <a:bodyPr/>
          <a:lstStyle/>
          <a:p>
            <a:r>
              <a:rPr lang="en-US" sz="3100" dirty="0"/>
              <a:t>Exit Ramp</a:t>
            </a:r>
          </a:p>
          <a:p>
            <a:pPr lvl="1"/>
            <a:r>
              <a:rPr lang="en-US" dirty="0"/>
              <a:t>Right shoulder closure with lane shift</a:t>
            </a:r>
          </a:p>
          <a:p>
            <a:pPr lvl="1"/>
            <a:endParaRPr lang="en-US" sz="2700" dirty="0"/>
          </a:p>
          <a:p>
            <a:endParaRPr lang="en-US" sz="3100" dirty="0"/>
          </a:p>
          <a:p>
            <a:endParaRPr lang="en-US" sz="3100" dirty="0"/>
          </a:p>
        </p:txBody>
      </p:sp>
      <p:pic>
        <p:nvPicPr>
          <p:cNvPr id="10" name="Picture 9">
            <a:extLst>
              <a:ext uri="{FF2B5EF4-FFF2-40B4-BE49-F238E27FC236}">
                <a16:creationId xmlns:a16="http://schemas.microsoft.com/office/drawing/2014/main" id="{40A930D1-F05F-4B15-9972-EE631176E7CF}"/>
              </a:ext>
            </a:extLst>
          </p:cNvPr>
          <p:cNvPicPr>
            <a:picLocks noChangeAspect="1"/>
          </p:cNvPicPr>
          <p:nvPr/>
        </p:nvPicPr>
        <p:blipFill>
          <a:blip r:embed="rId5"/>
          <a:stretch>
            <a:fillRect/>
          </a:stretch>
        </p:blipFill>
        <p:spPr>
          <a:xfrm>
            <a:off x="1640172" y="3429000"/>
            <a:ext cx="2329155" cy="2166999"/>
          </a:xfrm>
          <a:prstGeom prst="rect">
            <a:avLst/>
          </a:prstGeom>
          <a:effectLst>
            <a:outerShdw blurRad="50800" dist="38100" dir="2700000" algn="tl" rotWithShape="0">
              <a:prstClr val="black">
                <a:alpha val="40000"/>
              </a:prstClr>
            </a:outerShdw>
          </a:effectLst>
        </p:spPr>
      </p:pic>
      <p:grpSp>
        <p:nvGrpSpPr>
          <p:cNvPr id="5" name="Group 4">
            <a:extLst>
              <a:ext uri="{FF2B5EF4-FFF2-40B4-BE49-F238E27FC236}">
                <a16:creationId xmlns:a16="http://schemas.microsoft.com/office/drawing/2014/main" id="{675438E8-AB7B-4775-ACDE-732BAFC60FDC}"/>
              </a:ext>
            </a:extLst>
          </p:cNvPr>
          <p:cNvGrpSpPr/>
          <p:nvPr/>
        </p:nvGrpSpPr>
        <p:grpSpPr>
          <a:xfrm>
            <a:off x="4429346" y="1452362"/>
            <a:ext cx="7586657" cy="4937760"/>
            <a:chOff x="4429346" y="1452362"/>
            <a:chExt cx="7586657" cy="4937760"/>
          </a:xfrm>
          <a:effectLst>
            <a:outerShdw blurRad="50800" dist="38100" dir="2700000" algn="tl" rotWithShape="0">
              <a:prstClr val="black">
                <a:alpha val="40000"/>
              </a:prstClr>
            </a:outerShdw>
          </a:effectLst>
        </p:grpSpPr>
        <p:pic>
          <p:nvPicPr>
            <p:cNvPr id="7" name="Picture 6">
              <a:extLst>
                <a:ext uri="{FF2B5EF4-FFF2-40B4-BE49-F238E27FC236}">
                  <a16:creationId xmlns:a16="http://schemas.microsoft.com/office/drawing/2014/main" id="{D917B6A0-AEA0-4BA6-B168-7D9DC38EED49}"/>
                </a:ext>
              </a:extLst>
            </p:cNvPr>
            <p:cNvPicPr>
              <a:picLocks noChangeAspect="1"/>
            </p:cNvPicPr>
            <p:nvPr/>
          </p:nvPicPr>
          <p:blipFill>
            <a:blip r:embed="rId6"/>
            <a:stretch>
              <a:fillRect/>
            </a:stretch>
          </p:blipFill>
          <p:spPr>
            <a:xfrm>
              <a:off x="4429346" y="1452362"/>
              <a:ext cx="7586657" cy="4937760"/>
            </a:xfrm>
            <a:prstGeom prst="rect">
              <a:avLst/>
            </a:prstGeom>
            <a:ln>
              <a:solidFill>
                <a:schemeClr val="tx1"/>
              </a:solidFill>
            </a:ln>
          </p:spPr>
        </p:pic>
        <p:sp>
          <p:nvSpPr>
            <p:cNvPr id="8" name="Oval 7">
              <a:extLst>
                <a:ext uri="{FF2B5EF4-FFF2-40B4-BE49-F238E27FC236}">
                  <a16:creationId xmlns:a16="http://schemas.microsoft.com/office/drawing/2014/main" id="{17E20568-328C-40DD-ABCA-F902A77D97B6}"/>
                </a:ext>
              </a:extLst>
            </p:cNvPr>
            <p:cNvSpPr/>
            <p:nvPr/>
          </p:nvSpPr>
          <p:spPr>
            <a:xfrm>
              <a:off x="8669862" y="2479325"/>
              <a:ext cx="1823436" cy="33078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Recorded Sound">
            <a:hlinkClick r:id="" action="ppaction://media"/>
            <a:extLst>
              <a:ext uri="{FF2B5EF4-FFF2-40B4-BE49-F238E27FC236}">
                <a16:creationId xmlns:a16="http://schemas.microsoft.com/office/drawing/2014/main" id="{99637383-63AD-4D16-80DA-F1FE9727DB1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28254" y="273473"/>
            <a:ext cx="487363" cy="487363"/>
          </a:xfrm>
          <a:prstGeom prst="rect">
            <a:avLst/>
          </a:prstGeom>
        </p:spPr>
      </p:pic>
    </p:spTree>
    <p:extLst>
      <p:ext uri="{BB962C8B-B14F-4D97-AF65-F5344CB8AC3E}">
        <p14:creationId xmlns:p14="http://schemas.microsoft.com/office/powerpoint/2010/main" val="3016335604"/>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9924" fill="hold"/>
                                        <p:tgtEl>
                                          <p:spTgt spid="3"/>
                                        </p:tgtEl>
                                      </p:cBhvr>
                                    </p:cmd>
                                  </p:childTnLst>
                                </p:cTn>
                              </p:par>
                              <p:par>
                                <p:cTn id="7" presetID="10" presetClass="entr" presetSubtype="0" fill="hold" grpId="0" nodeType="withEffect">
                                  <p:stCondLst>
                                    <p:cond delay="500"/>
                                  </p:stCondLst>
                                  <p:childTnLst>
                                    <p:set>
                                      <p:cBhvr>
                                        <p:cTn id="8" dur="1" fill="hold">
                                          <p:stCondLst>
                                            <p:cond delay="0"/>
                                          </p:stCondLst>
                                        </p:cTn>
                                        <p:tgtEl>
                                          <p:spTgt spid="4">
                                            <p:txEl>
                                              <p:pRg st="0" end="0"/>
                                            </p:txEl>
                                          </p:spTgt>
                                        </p:tgtEl>
                                        <p:attrNameLst>
                                          <p:attrName>style.visibility</p:attrName>
                                        </p:attrNameLst>
                                      </p:cBhvr>
                                      <p:to>
                                        <p:strVal val="visible"/>
                                      </p:to>
                                    </p:set>
                                    <p:animEffect transition="in" filter="fade">
                                      <p:cBhvr>
                                        <p:cTn id="9" dur="2000"/>
                                        <p:tgtEl>
                                          <p:spTgt spid="4">
                                            <p:txEl>
                                              <p:pRg st="0" end="0"/>
                                            </p:txEl>
                                          </p:spTgt>
                                        </p:tgtEl>
                                      </p:cBhvr>
                                    </p:animEffect>
                                  </p:childTnLst>
                                </p:cTn>
                              </p:par>
                              <p:par>
                                <p:cTn id="10" presetID="10" presetClass="entr" presetSubtype="0" fill="hold" grpId="0" nodeType="withEffect">
                                  <p:stCondLst>
                                    <p:cond delay="250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par>
                                <p:cTn id="13" presetID="6" presetClass="entr" presetSubtype="32" fill="hold" nodeType="withEffect">
                                  <p:stCondLst>
                                    <p:cond delay="4400"/>
                                  </p:stCondLst>
                                  <p:childTnLst>
                                    <p:set>
                                      <p:cBhvr>
                                        <p:cTn id="14" dur="1" fill="hold">
                                          <p:stCondLst>
                                            <p:cond delay="0"/>
                                          </p:stCondLst>
                                        </p:cTn>
                                        <p:tgtEl>
                                          <p:spTgt spid="10"/>
                                        </p:tgtEl>
                                        <p:attrNameLst>
                                          <p:attrName>style.visibility</p:attrName>
                                        </p:attrNameLst>
                                      </p:cBhvr>
                                      <p:to>
                                        <p:strVal val="visible"/>
                                      </p:to>
                                    </p:set>
                                    <p:animEffect transition="in" filter="circle(out)">
                                      <p:cBhvr>
                                        <p:cTn id="15" dur="2000"/>
                                        <p:tgtEl>
                                          <p:spTgt spid="10"/>
                                        </p:tgtEl>
                                      </p:cBhvr>
                                    </p:animEffect>
                                  </p:childTnLst>
                                </p:cTn>
                              </p:par>
                              <p:par>
                                <p:cTn id="16" presetID="10" presetClass="entr" presetSubtype="0" fill="hold" nodeType="withEffect">
                                  <p:stCondLst>
                                    <p:cond delay="44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bldLst>
      <p:bldP spid="4" grpId="0" uiExpand="1" build="p" bldLvl="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57691"/>
            <a:ext cx="10972800" cy="900953"/>
          </a:xfrm>
        </p:spPr>
        <p:txBody>
          <a:bodyPr/>
          <a:lstStyle/>
          <a:p>
            <a:pPr>
              <a:lnSpc>
                <a:spcPts val="4800"/>
              </a:lnSpc>
            </a:pPr>
            <a:r>
              <a:rPr lang="en-US" sz="4800" dirty="0"/>
              <a:t>Data Sharing</a:t>
            </a:r>
            <a:endParaRPr lang="en-US" sz="4800" i="1" dirty="0">
              <a:solidFill>
                <a:srgbClr val="802F2D"/>
              </a:solidFill>
            </a:endParaRPr>
          </a:p>
        </p:txBody>
      </p:sp>
      <p:sp>
        <p:nvSpPr>
          <p:cNvPr id="4" name="Content Placeholder 3"/>
          <p:cNvSpPr>
            <a:spLocks noGrp="1"/>
          </p:cNvSpPr>
          <p:nvPr>
            <p:ph idx="13"/>
          </p:nvPr>
        </p:nvSpPr>
        <p:spPr>
          <a:xfrm>
            <a:off x="96507" y="1285557"/>
            <a:ext cx="5548920" cy="4889956"/>
          </a:xfrm>
        </p:spPr>
        <p:txBody>
          <a:bodyPr/>
          <a:lstStyle/>
          <a:p>
            <a:r>
              <a:rPr lang="en-US" sz="3100" dirty="0"/>
              <a:t>Wisconsin 511 System</a:t>
            </a:r>
          </a:p>
          <a:p>
            <a:r>
              <a:rPr lang="en-US" sz="3100" dirty="0"/>
              <a:t>Traffic Management Center (TMC) Advanced Traffic Management System (ATMS)</a:t>
            </a:r>
          </a:p>
          <a:p>
            <a:r>
              <a:rPr lang="en-US" sz="3100" dirty="0"/>
              <a:t>Work Zone Data Exchange (WZDx)</a:t>
            </a:r>
          </a:p>
          <a:p>
            <a:r>
              <a:rPr lang="en-US" sz="3100" dirty="0"/>
              <a:t>Third Party (vehicle navigation systems, phone/tablet apps, social media, news)</a:t>
            </a:r>
          </a:p>
          <a:p>
            <a:r>
              <a:rPr lang="en-US" sz="3100" dirty="0" err="1"/>
              <a:t>Superload</a:t>
            </a:r>
            <a:r>
              <a:rPr lang="en-US" sz="3100" dirty="0"/>
              <a:t> Permitting System</a:t>
            </a:r>
          </a:p>
          <a:p>
            <a:endParaRPr lang="en-US" sz="3100" dirty="0"/>
          </a:p>
        </p:txBody>
      </p:sp>
      <p:pic>
        <p:nvPicPr>
          <p:cNvPr id="6" name="Picture 5">
            <a:extLst>
              <a:ext uri="{FF2B5EF4-FFF2-40B4-BE49-F238E27FC236}">
                <a16:creationId xmlns:a16="http://schemas.microsoft.com/office/drawing/2014/main" id="{938B7408-FE9C-4023-AD48-AD51904A9161}"/>
              </a:ext>
            </a:extLst>
          </p:cNvPr>
          <p:cNvPicPr>
            <a:picLocks noChangeAspect="1"/>
          </p:cNvPicPr>
          <p:nvPr/>
        </p:nvPicPr>
        <p:blipFill>
          <a:blip r:embed="rId5"/>
          <a:stretch>
            <a:fillRect/>
          </a:stretch>
        </p:blipFill>
        <p:spPr>
          <a:xfrm>
            <a:off x="5645427" y="1658982"/>
            <a:ext cx="6313525" cy="3291840"/>
          </a:xfrm>
          <a:prstGeom prst="rect">
            <a:avLst/>
          </a:prstGeom>
          <a:ln>
            <a:solidFill>
              <a:schemeClr val="tx1"/>
            </a:solidFill>
          </a:ln>
          <a:effectLst>
            <a:outerShdw blurRad="50800" dist="38100" dir="2700000" algn="tl" rotWithShape="0">
              <a:prstClr val="black">
                <a:alpha val="40000"/>
              </a:prstClr>
            </a:outerShdw>
          </a:effectLst>
        </p:spPr>
      </p:pic>
      <p:pic>
        <p:nvPicPr>
          <p:cNvPr id="3" name="Recorded Sound">
            <a:hlinkClick r:id="" action="ppaction://media"/>
            <a:extLst>
              <a:ext uri="{FF2B5EF4-FFF2-40B4-BE49-F238E27FC236}">
                <a16:creationId xmlns:a16="http://schemas.microsoft.com/office/drawing/2014/main" id="{F45FF50E-D267-447E-9B1B-82B5F65815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5113" y="114009"/>
            <a:ext cx="487363" cy="487363"/>
          </a:xfrm>
          <a:prstGeom prst="rect">
            <a:avLst/>
          </a:prstGeom>
        </p:spPr>
      </p:pic>
    </p:spTree>
    <p:extLst>
      <p:ext uri="{BB962C8B-B14F-4D97-AF65-F5344CB8AC3E}">
        <p14:creationId xmlns:p14="http://schemas.microsoft.com/office/powerpoint/2010/main" val="4016482483"/>
      </p:ext>
    </p:extLst>
  </p:cSld>
  <p:clrMapOvr>
    <a:masterClrMapping/>
  </p:clrMapOvr>
  <mc:AlternateContent xmlns:mc="http://schemas.openxmlformats.org/markup-compatibility/2006" xmlns:p14="http://schemas.microsoft.com/office/powerpoint/2010/main">
    <mc:Choice Requires="p14">
      <p:transition spd="med" p14:dur="700" advClick="0" advTm="23000">
        <p:fade/>
      </p:transition>
    </mc:Choice>
    <mc:Fallback xmlns="">
      <p:transition spd="med" advClick="0" advTm="2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21650" fill="hold"/>
                                        <p:tgtEl>
                                          <p:spTgt spid="3"/>
                                        </p:tgtEl>
                                      </p:cBhvr>
                                    </p:cmd>
                                  </p:childTnLst>
                                </p:cTn>
                              </p:par>
                              <p:par>
                                <p:cTn id="7" presetID="1" presetClass="entr" presetSubtype="0"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childTnLst>
                                </p:cTn>
                              </p:par>
                              <p:par>
                                <p:cTn id="9" presetID="21" presetClass="entr" presetSubtype="1" fill="hold" nodeType="withEffect">
                                  <p:stCondLst>
                                    <p:cond delay="150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4" grpId="0" uiExpand="1" bldLvl="2"/>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3"/>
          </p:nvPr>
        </p:nvSpPr>
        <p:spPr>
          <a:xfrm>
            <a:off x="1" y="233308"/>
            <a:ext cx="5943600" cy="5786491"/>
          </a:xfrm>
        </p:spPr>
        <p:txBody>
          <a:bodyPr/>
          <a:lstStyle/>
          <a:p>
            <a:r>
              <a:rPr lang="en-US" sz="3100" dirty="0"/>
              <a:t>System Interchange</a:t>
            </a:r>
          </a:p>
          <a:p>
            <a:pPr lvl="1"/>
            <a:endParaRPr lang="en-US" sz="2300" dirty="0"/>
          </a:p>
          <a:p>
            <a:pPr lvl="1"/>
            <a:endParaRPr lang="en-US" sz="2300" dirty="0"/>
          </a:p>
          <a:p>
            <a:pPr lvl="1"/>
            <a:endParaRPr lang="en-US" sz="2300" dirty="0"/>
          </a:p>
          <a:p>
            <a:pPr lvl="1"/>
            <a:endParaRPr lang="en-US" sz="2300" dirty="0"/>
          </a:p>
          <a:p>
            <a:pPr lvl="1"/>
            <a:endParaRPr lang="en-US" sz="2300" dirty="0"/>
          </a:p>
          <a:p>
            <a:pPr lvl="1"/>
            <a:endParaRPr lang="en-US" sz="2300" dirty="0"/>
          </a:p>
          <a:p>
            <a:r>
              <a:rPr lang="en-US" sz="2800" dirty="0"/>
              <a:t>Example:</a:t>
            </a:r>
          </a:p>
          <a:p>
            <a:pPr lvl="1"/>
            <a:r>
              <a:rPr lang="en-US" sz="2400" dirty="0"/>
              <a:t>Close I-94 WB (I-43 NB/I-94 WB to I-94 WB)</a:t>
            </a:r>
          </a:p>
          <a:p>
            <a:pPr lvl="2"/>
            <a:r>
              <a:rPr lang="en-US" sz="2100" dirty="0"/>
              <a:t>Drop marker at the beginning of the leg of the interchange &amp; choose that landmark in the marker list and it will populate items on the left. </a:t>
            </a:r>
          </a:p>
          <a:p>
            <a:pPr lvl="2"/>
            <a:r>
              <a:rPr lang="en-US" sz="2100" dirty="0"/>
              <a:t>Landmarks listed should be interchange landmarks</a:t>
            </a:r>
          </a:p>
        </p:txBody>
      </p:sp>
      <p:pic>
        <p:nvPicPr>
          <p:cNvPr id="5" name="Picture 4">
            <a:extLst>
              <a:ext uri="{FF2B5EF4-FFF2-40B4-BE49-F238E27FC236}">
                <a16:creationId xmlns:a16="http://schemas.microsoft.com/office/drawing/2014/main" id="{75393D3F-F3AA-477D-8F43-D1BE35FE163C}"/>
              </a:ext>
            </a:extLst>
          </p:cNvPr>
          <p:cNvPicPr/>
          <p:nvPr/>
        </p:nvPicPr>
        <p:blipFill rotWithShape="1">
          <a:blip r:embed="rId5" r:link="rId6" cstate="print">
            <a:extLst>
              <a:ext uri="{28A0092B-C50C-407E-A947-70E740481C1C}">
                <a14:useLocalDpi xmlns:a14="http://schemas.microsoft.com/office/drawing/2010/main" val="0"/>
              </a:ext>
            </a:extLst>
          </a:blip>
          <a:srcRect l="1486" t="-589" r="2454"/>
          <a:stretch>
            <a:fillRect/>
          </a:stretch>
        </p:blipFill>
        <p:spPr bwMode="auto">
          <a:xfrm>
            <a:off x="3383280" y="143033"/>
            <a:ext cx="6328066" cy="3106102"/>
          </a:xfrm>
          <a:prstGeom prst="rect">
            <a:avLst/>
          </a:prstGeom>
          <a:noFill/>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3E05FB4B-782B-496A-AE97-19C067FF7C6C}"/>
              </a:ext>
            </a:extLst>
          </p:cNvPr>
          <p:cNvPicPr/>
          <p:nvPr/>
        </p:nvPicPr>
        <p:blipFill rotWithShape="1">
          <a:blip r:embed="rId7" r:link="rId8">
            <a:extLst>
              <a:ext uri="{28A0092B-C50C-407E-A947-70E740481C1C}">
                <a14:useLocalDpi xmlns:a14="http://schemas.microsoft.com/office/drawing/2010/main" val="0"/>
              </a:ext>
            </a:extLst>
          </a:blip>
          <a:srcRect l="1" r="25342"/>
          <a:stretch>
            <a:fillRect/>
          </a:stretch>
        </p:blipFill>
        <p:spPr bwMode="auto">
          <a:xfrm>
            <a:off x="6111240" y="3392168"/>
            <a:ext cx="5518323" cy="3465832"/>
          </a:xfrm>
          <a:prstGeom prst="rect">
            <a:avLst/>
          </a:prstGeom>
          <a:noFill/>
          <a:ln>
            <a:solidFill>
              <a:schemeClr val="tx1"/>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9" name="Rectangle 6">
            <a:extLst>
              <a:ext uri="{FF2B5EF4-FFF2-40B4-BE49-F238E27FC236}">
                <a16:creationId xmlns:a16="http://schemas.microsoft.com/office/drawing/2014/main" id="{E1042F42-EC62-4D22-AAD4-FCDB30B095FE}"/>
              </a:ext>
            </a:extLst>
          </p:cNvPr>
          <p:cNvSpPr>
            <a:spLocks noChangeArrowheads="1"/>
          </p:cNvSpPr>
          <p:nvPr/>
        </p:nvSpPr>
        <p:spPr bwMode="auto">
          <a:xfrm>
            <a:off x="0" y="57451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id="{D41A7817-71B0-4A71-9C2C-8F51D6D18828}"/>
              </a:ext>
            </a:extLst>
          </p:cNvPr>
          <p:cNvPicPr/>
          <p:nvPr/>
        </p:nvPicPr>
        <p:blipFill rotWithShape="1">
          <a:blip r:embed="rId9" r:link="rId10">
            <a:extLst>
              <a:ext uri="{28A0092B-C50C-407E-A947-70E740481C1C}">
                <a14:useLocalDpi xmlns:a14="http://schemas.microsoft.com/office/drawing/2010/main" val="0"/>
              </a:ext>
            </a:extLst>
          </a:blip>
          <a:srcRect l="38062" t="14031" r="15741" b="4620"/>
          <a:stretch>
            <a:fillRect/>
          </a:stretch>
        </p:blipFill>
        <p:spPr bwMode="auto">
          <a:xfrm>
            <a:off x="8438736" y="434761"/>
            <a:ext cx="3472046" cy="3055199"/>
          </a:xfrm>
          <a:prstGeom prst="rect">
            <a:avLst/>
          </a:prstGeom>
          <a:noFill/>
          <a:ln>
            <a:solidFill>
              <a:schemeClr val="tx1"/>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2" name="Recorded Sound">
            <a:hlinkClick r:id="" action="ppaction://media"/>
            <a:extLst>
              <a:ext uri="{FF2B5EF4-FFF2-40B4-BE49-F238E27FC236}">
                <a16:creationId xmlns:a16="http://schemas.microsoft.com/office/drawing/2014/main" id="{8E6ACD5B-5397-4301-9F34-9C67A45A09C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23257" y="838201"/>
            <a:ext cx="487363" cy="487363"/>
          </a:xfrm>
          <a:prstGeom prst="rect">
            <a:avLst/>
          </a:prstGeom>
        </p:spPr>
      </p:pic>
    </p:spTree>
    <p:extLst>
      <p:ext uri="{BB962C8B-B14F-4D97-AF65-F5344CB8AC3E}">
        <p14:creationId xmlns:p14="http://schemas.microsoft.com/office/powerpoint/2010/main" val="385495299"/>
      </p:ext>
    </p:extLst>
  </p:cSld>
  <p:clrMapOvr>
    <a:masterClrMapping/>
  </p:clrMapOvr>
  <mc:AlternateContent xmlns:mc="http://schemas.openxmlformats.org/markup-compatibility/2006" xmlns:p14="http://schemas.microsoft.com/office/powerpoint/2010/main">
    <mc:Choice Requires="p14">
      <p:transition spd="med" p14:dur="700" advClick="0" advTm="23000">
        <p:fade/>
      </p:transition>
    </mc:Choice>
    <mc:Fallback xmlns="">
      <p:transition spd="med" advClick="0" advTm="2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17215" fill="hold"/>
                                        <p:tgtEl>
                                          <p:spTgt spid="2"/>
                                        </p:tgtEl>
                                      </p:cBhvr>
                                    </p:cmd>
                                  </p:childTnLst>
                                </p:cTn>
                              </p:par>
                              <p:par>
                                <p:cTn id="7" presetID="22" presetClass="entr" presetSubtype="1" fill="hold" grpId="0" nodeType="withEffect">
                                  <p:stCondLst>
                                    <p:cond delay="500"/>
                                  </p:stCondLst>
                                  <p:childTnLst>
                                    <p:set>
                                      <p:cBhvr>
                                        <p:cTn id="8" dur="1" fill="hold">
                                          <p:stCondLst>
                                            <p:cond delay="0"/>
                                          </p:stCondLst>
                                        </p:cTn>
                                        <p:tgtEl>
                                          <p:spTgt spid="4">
                                            <p:txEl>
                                              <p:pRg st="0" end="0"/>
                                            </p:txEl>
                                          </p:spTgt>
                                        </p:tgtEl>
                                        <p:attrNameLst>
                                          <p:attrName>style.visibility</p:attrName>
                                        </p:attrNameLst>
                                      </p:cBhvr>
                                      <p:to>
                                        <p:strVal val="visible"/>
                                      </p:to>
                                    </p:set>
                                    <p:animEffect transition="in" filter="wipe(up)">
                                      <p:cBhvr>
                                        <p:cTn id="9" dur="2000"/>
                                        <p:tgtEl>
                                          <p:spTgt spid="4">
                                            <p:txEl>
                                              <p:pRg st="0" end="0"/>
                                            </p:txEl>
                                          </p:spTgt>
                                        </p:tgtEl>
                                      </p:cBhvr>
                                    </p:animEffect>
                                  </p:childTnLst>
                                </p:cTn>
                              </p:par>
                              <p:par>
                                <p:cTn id="10" presetID="22" presetClass="entr" presetSubtype="1" fill="hold" grpId="0" nodeType="withEffect">
                                  <p:stCondLst>
                                    <p:cond delay="2500"/>
                                  </p:stCondLst>
                                  <p:childTnLst>
                                    <p:set>
                                      <p:cBhvr>
                                        <p:cTn id="11" dur="1" fill="hold">
                                          <p:stCondLst>
                                            <p:cond delay="0"/>
                                          </p:stCondLst>
                                        </p:cTn>
                                        <p:tgtEl>
                                          <p:spTgt spid="4">
                                            <p:txEl>
                                              <p:pRg st="7" end="7"/>
                                            </p:txEl>
                                          </p:spTgt>
                                        </p:tgtEl>
                                        <p:attrNameLst>
                                          <p:attrName>style.visibility</p:attrName>
                                        </p:attrNameLst>
                                      </p:cBhvr>
                                      <p:to>
                                        <p:strVal val="visible"/>
                                      </p:to>
                                    </p:set>
                                    <p:animEffect transition="in" filter="wipe(up)">
                                      <p:cBhvr>
                                        <p:cTn id="12" dur="2000"/>
                                        <p:tgtEl>
                                          <p:spTgt spid="4">
                                            <p:txEl>
                                              <p:pRg st="7" end="7"/>
                                            </p:txEl>
                                          </p:spTgt>
                                        </p:tgtEl>
                                      </p:cBhvr>
                                    </p:animEffect>
                                  </p:childTnLst>
                                </p:cTn>
                              </p:par>
                              <p:par>
                                <p:cTn id="13" presetID="22" presetClass="entr" presetSubtype="1" fill="hold" grpId="0" nodeType="withEffect">
                                  <p:stCondLst>
                                    <p:cond delay="4500"/>
                                  </p:stCondLst>
                                  <p:childTnLst>
                                    <p:set>
                                      <p:cBhvr>
                                        <p:cTn id="14" dur="1" fill="hold">
                                          <p:stCondLst>
                                            <p:cond delay="0"/>
                                          </p:stCondLst>
                                        </p:cTn>
                                        <p:tgtEl>
                                          <p:spTgt spid="4">
                                            <p:txEl>
                                              <p:pRg st="8" end="8"/>
                                            </p:txEl>
                                          </p:spTgt>
                                        </p:tgtEl>
                                        <p:attrNameLst>
                                          <p:attrName>style.visibility</p:attrName>
                                        </p:attrNameLst>
                                      </p:cBhvr>
                                      <p:to>
                                        <p:strVal val="visible"/>
                                      </p:to>
                                    </p:set>
                                    <p:animEffect transition="in" filter="wipe(up)">
                                      <p:cBhvr>
                                        <p:cTn id="15" dur="2000"/>
                                        <p:tgtEl>
                                          <p:spTgt spid="4">
                                            <p:txEl>
                                              <p:pRg st="8" end="8"/>
                                            </p:txEl>
                                          </p:spTgt>
                                        </p:tgtEl>
                                      </p:cBhvr>
                                    </p:animEffect>
                                  </p:childTnLst>
                                </p:cTn>
                              </p:par>
                              <p:par>
                                <p:cTn id="16" presetID="22" presetClass="entr" presetSubtype="1" fill="hold" grpId="0" nodeType="withEffect">
                                  <p:stCondLst>
                                    <p:cond delay="6500"/>
                                  </p:stCondLst>
                                  <p:childTnLst>
                                    <p:set>
                                      <p:cBhvr>
                                        <p:cTn id="17" dur="1" fill="hold">
                                          <p:stCondLst>
                                            <p:cond delay="0"/>
                                          </p:stCondLst>
                                        </p:cTn>
                                        <p:tgtEl>
                                          <p:spTgt spid="4">
                                            <p:txEl>
                                              <p:pRg st="9" end="9"/>
                                            </p:txEl>
                                          </p:spTgt>
                                        </p:tgtEl>
                                        <p:attrNameLst>
                                          <p:attrName>style.visibility</p:attrName>
                                        </p:attrNameLst>
                                      </p:cBhvr>
                                      <p:to>
                                        <p:strVal val="visible"/>
                                      </p:to>
                                    </p:set>
                                    <p:animEffect transition="in" filter="wipe(up)">
                                      <p:cBhvr>
                                        <p:cTn id="18" dur="2000"/>
                                        <p:tgtEl>
                                          <p:spTgt spid="4">
                                            <p:txEl>
                                              <p:pRg st="9" end="9"/>
                                            </p:txEl>
                                          </p:spTgt>
                                        </p:tgtEl>
                                      </p:cBhvr>
                                    </p:animEffect>
                                  </p:childTnLst>
                                </p:cTn>
                              </p:par>
                              <p:par>
                                <p:cTn id="19" presetID="22" presetClass="entr" presetSubtype="1" fill="hold" grpId="0" nodeType="withEffect">
                                  <p:stCondLst>
                                    <p:cond delay="8500"/>
                                  </p:stCondLst>
                                  <p:childTnLst>
                                    <p:set>
                                      <p:cBhvr>
                                        <p:cTn id="20" dur="1" fill="hold">
                                          <p:stCondLst>
                                            <p:cond delay="0"/>
                                          </p:stCondLst>
                                        </p:cTn>
                                        <p:tgtEl>
                                          <p:spTgt spid="4">
                                            <p:txEl>
                                              <p:pRg st="10" end="10"/>
                                            </p:txEl>
                                          </p:spTgt>
                                        </p:tgtEl>
                                        <p:attrNameLst>
                                          <p:attrName>style.visibility</p:attrName>
                                        </p:attrNameLst>
                                      </p:cBhvr>
                                      <p:to>
                                        <p:strVal val="visible"/>
                                      </p:to>
                                    </p:set>
                                    <p:animEffect transition="in" filter="wipe(up)">
                                      <p:cBhvr>
                                        <p:cTn id="21" dur="2000"/>
                                        <p:tgtEl>
                                          <p:spTgt spid="4">
                                            <p:txEl>
                                              <p:pRg st="10" end="10"/>
                                            </p:txEl>
                                          </p:spTgt>
                                        </p:tgtEl>
                                      </p:cBhvr>
                                    </p:animEffect>
                                  </p:childTnLst>
                                </p:cTn>
                              </p:par>
                              <p:par>
                                <p:cTn id="22" presetID="22" presetClass="entr" presetSubtype="1" fill="hold" nodeType="withEffect">
                                  <p:stCondLst>
                                    <p:cond delay="1050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2000"/>
                                        <p:tgtEl>
                                          <p:spTgt spid="5"/>
                                        </p:tgtEl>
                                      </p:cBhvr>
                                    </p:animEffect>
                                  </p:childTnLst>
                                </p:cTn>
                              </p:par>
                              <p:par>
                                <p:cTn id="25" presetID="16" presetClass="entr" presetSubtype="37" fill="hold" nodeType="withEffect">
                                  <p:stCondLst>
                                    <p:cond delay="12900"/>
                                  </p:stCondLst>
                                  <p:childTnLst>
                                    <p:set>
                                      <p:cBhvr>
                                        <p:cTn id="26" dur="1" fill="hold">
                                          <p:stCondLst>
                                            <p:cond delay="0"/>
                                          </p:stCondLst>
                                        </p:cTn>
                                        <p:tgtEl>
                                          <p:spTgt spid="6"/>
                                        </p:tgtEl>
                                        <p:attrNameLst>
                                          <p:attrName>style.visibility</p:attrName>
                                        </p:attrNameLst>
                                      </p:cBhvr>
                                      <p:to>
                                        <p:strVal val="visible"/>
                                      </p:to>
                                    </p:set>
                                    <p:animEffect transition="in" filter="barn(outVertical)">
                                      <p:cBhvr>
                                        <p:cTn id="27" dur="2000"/>
                                        <p:tgtEl>
                                          <p:spTgt spid="6"/>
                                        </p:tgtEl>
                                      </p:cBhvr>
                                    </p:animEffect>
                                  </p:childTnLst>
                                </p:cTn>
                              </p:par>
                              <p:par>
                                <p:cTn id="28" presetID="22" presetClass="entr" presetSubtype="1" fill="hold" nodeType="withEffect">
                                  <p:stCondLst>
                                    <p:cond delay="1530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
                </p:tgtEl>
              </p:cMediaNode>
            </p:audio>
          </p:childTnLst>
        </p:cTn>
      </p:par>
    </p:tnLst>
    <p:bldLst>
      <p:bldP spid="4"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60" y="415952"/>
            <a:ext cx="10972800" cy="931234"/>
          </a:xfrm>
        </p:spPr>
        <p:txBody>
          <a:bodyPr/>
          <a:lstStyle/>
          <a:p>
            <a:pPr>
              <a:lnSpc>
                <a:spcPts val="4800"/>
              </a:lnSpc>
            </a:pPr>
            <a:r>
              <a:rPr lang="en-US" sz="4800" dirty="0"/>
              <a:t>Entering Detour Routes</a:t>
            </a:r>
          </a:p>
        </p:txBody>
      </p:sp>
      <p:sp>
        <p:nvSpPr>
          <p:cNvPr id="4" name="Content Placeholder 3"/>
          <p:cNvSpPr>
            <a:spLocks noGrp="1"/>
          </p:cNvSpPr>
          <p:nvPr>
            <p:ph idx="13"/>
          </p:nvPr>
        </p:nvSpPr>
        <p:spPr>
          <a:xfrm>
            <a:off x="594360" y="1888724"/>
            <a:ext cx="5908040" cy="4065036"/>
          </a:xfrm>
        </p:spPr>
        <p:txBody>
          <a:bodyPr/>
          <a:lstStyle/>
          <a:p>
            <a:r>
              <a:rPr lang="en-US" sz="3100" dirty="0"/>
              <a:t>Type free text into cell</a:t>
            </a:r>
          </a:p>
          <a:p>
            <a:r>
              <a:rPr lang="en-US" sz="3100" dirty="0"/>
              <a:t>Multiple detour routes can be added and entered</a:t>
            </a:r>
          </a:p>
          <a:p>
            <a:r>
              <a:rPr lang="en-US" sz="3100" dirty="0"/>
              <a:t>For full closures, detour information is required</a:t>
            </a:r>
          </a:p>
          <a:p>
            <a:endParaRPr lang="en-US" sz="3100" dirty="0"/>
          </a:p>
          <a:p>
            <a:endParaRPr lang="en-US" sz="3100" dirty="0"/>
          </a:p>
        </p:txBody>
      </p:sp>
      <p:pic>
        <p:nvPicPr>
          <p:cNvPr id="5" name="Picture 4">
            <a:extLst>
              <a:ext uri="{FF2B5EF4-FFF2-40B4-BE49-F238E27FC236}">
                <a16:creationId xmlns:a16="http://schemas.microsoft.com/office/drawing/2014/main" id="{7CF39A62-4C2A-4F32-8FDB-DBB180446FFA}"/>
              </a:ext>
            </a:extLst>
          </p:cNvPr>
          <p:cNvPicPr/>
          <p:nvPr/>
        </p:nvPicPr>
        <p:blipFill>
          <a:blip r:embed="rId5"/>
          <a:stretch>
            <a:fillRect/>
          </a:stretch>
        </p:blipFill>
        <p:spPr>
          <a:xfrm>
            <a:off x="6691085" y="1725639"/>
            <a:ext cx="5036457" cy="2519458"/>
          </a:xfrm>
          <a:prstGeom prst="rect">
            <a:avLst/>
          </a:prstGeom>
          <a:ln>
            <a:solidFill>
              <a:schemeClr val="tx1"/>
            </a:solidFill>
          </a:ln>
          <a:effectLst>
            <a:outerShdw blurRad="50800" dist="38100" dir="2700000" algn="tl" rotWithShape="0">
              <a:prstClr val="black">
                <a:alpha val="40000"/>
              </a:prstClr>
            </a:outerShdw>
          </a:effectLst>
        </p:spPr>
      </p:pic>
      <p:sp>
        <p:nvSpPr>
          <p:cNvPr id="6" name="Text Box 2">
            <a:extLst>
              <a:ext uri="{FF2B5EF4-FFF2-40B4-BE49-F238E27FC236}">
                <a16:creationId xmlns:a16="http://schemas.microsoft.com/office/drawing/2014/main" id="{B98F08E3-90FE-4E3E-B909-F6D5F431C872}"/>
              </a:ext>
            </a:extLst>
          </p:cNvPr>
          <p:cNvSpPr txBox="1">
            <a:spLocks noChangeArrowheads="1"/>
          </p:cNvSpPr>
          <p:nvPr/>
        </p:nvSpPr>
        <p:spPr bwMode="auto">
          <a:xfrm>
            <a:off x="2801256" y="4445142"/>
            <a:ext cx="6168571" cy="1508618"/>
          </a:xfrm>
          <a:prstGeom prst="rect">
            <a:avLst/>
          </a:prstGeom>
          <a:solidFill>
            <a:srgbClr val="FFFFFF"/>
          </a:solidFill>
          <a:ln w="952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a:spAutoFit/>
          </a:bodyPr>
          <a:lstStyle/>
          <a:p>
            <a:pPr marL="463550" marR="6350" indent="-6350" algn="ctr">
              <a:lnSpc>
                <a:spcPct val="103000"/>
              </a:lnSpc>
              <a:spcBef>
                <a:spcPts val="0"/>
              </a:spcBef>
              <a:spcAft>
                <a:spcPts val="0"/>
              </a:spcAft>
            </a:pPr>
            <a:r>
              <a:rPr lang="en-US" b="1" u="sng" dirty="0">
                <a:solidFill>
                  <a:srgbClr val="000000"/>
                </a:solidFill>
                <a:effectLst/>
                <a:latin typeface="Calibri" panose="020F0502020204030204" pitchFamily="34" charset="0"/>
                <a:ea typeface="Calibri" panose="020F0502020204030204" pitchFamily="34" charset="0"/>
              </a:rPr>
              <a:t>Example of Detour Info input</a:t>
            </a:r>
            <a:endParaRPr lang="en-US" sz="2400" dirty="0">
              <a:solidFill>
                <a:srgbClr val="000000"/>
              </a:solidFill>
              <a:effectLst/>
              <a:latin typeface="Calibri" panose="020F0502020204030204" pitchFamily="34" charset="0"/>
              <a:ea typeface="Calibri" panose="020F0502020204030204" pitchFamily="34" charset="0"/>
            </a:endParaRPr>
          </a:p>
          <a:p>
            <a:pPr marL="0" marR="6350" indent="-6350">
              <a:lnSpc>
                <a:spcPct val="103000"/>
              </a:lnSpc>
              <a:spcBef>
                <a:spcPts val="0"/>
              </a:spcBef>
              <a:spcAft>
                <a:spcPts val="0"/>
              </a:spcAft>
            </a:pPr>
            <a:r>
              <a:rPr lang="en-US" i="1" dirty="0">
                <a:solidFill>
                  <a:srgbClr val="000000"/>
                </a:solidFill>
                <a:effectLst/>
                <a:latin typeface="Calibri" panose="020F0502020204030204" pitchFamily="34" charset="0"/>
                <a:ea typeface="Calibri" panose="020F0502020204030204" pitchFamily="34" charset="0"/>
              </a:rPr>
              <a:t>Signed detour route follows:</a:t>
            </a:r>
            <a:endParaRPr lang="en-US" sz="2400" dirty="0">
              <a:solidFill>
                <a:srgbClr val="000000"/>
              </a:solidFill>
              <a:effectLst/>
              <a:latin typeface="Calibri" panose="020F0502020204030204" pitchFamily="34" charset="0"/>
              <a:ea typeface="Calibri" panose="020F0502020204030204" pitchFamily="34" charset="0"/>
            </a:endParaRPr>
          </a:p>
          <a:p>
            <a:pPr marL="285750" marR="6350" indent="-285750">
              <a:lnSpc>
                <a:spcPct val="103000"/>
              </a:lnSpc>
              <a:spcBef>
                <a:spcPts val="0"/>
              </a:spcBef>
              <a:spcAft>
                <a:spcPts val="0"/>
              </a:spcAft>
              <a:buFont typeface="Arial" panose="020B0604020202020204" pitchFamily="34" charset="0"/>
              <a:buChar char="•"/>
            </a:pPr>
            <a:r>
              <a:rPr lang="en-US" i="1" dirty="0">
                <a:solidFill>
                  <a:srgbClr val="000000"/>
                </a:solidFill>
                <a:effectLst/>
                <a:latin typeface="Calibri" panose="020F0502020204030204" pitchFamily="34" charset="0"/>
                <a:ea typeface="Calibri" panose="020F0502020204030204" pitchFamily="34" charset="0"/>
              </a:rPr>
              <a:t>US 61/WIS 35, between south of Lancaster and </a:t>
            </a:r>
            <a:r>
              <a:rPr lang="en-US" i="1" dirty="0" err="1">
                <a:solidFill>
                  <a:srgbClr val="000000"/>
                </a:solidFill>
                <a:effectLst/>
                <a:latin typeface="Calibri" panose="020F0502020204030204" pitchFamily="34" charset="0"/>
                <a:ea typeface="Calibri" panose="020F0502020204030204" pitchFamily="34" charset="0"/>
              </a:rPr>
              <a:t>Dickeyville</a:t>
            </a:r>
            <a:endParaRPr lang="en-US" sz="2400" dirty="0">
              <a:solidFill>
                <a:srgbClr val="000000"/>
              </a:solidFill>
              <a:effectLst/>
              <a:latin typeface="Calibri" panose="020F0502020204030204" pitchFamily="34" charset="0"/>
              <a:ea typeface="Calibri" panose="020F0502020204030204" pitchFamily="34" charset="0"/>
            </a:endParaRPr>
          </a:p>
          <a:p>
            <a:pPr marL="285750" marR="6350" indent="-285750">
              <a:lnSpc>
                <a:spcPct val="103000"/>
              </a:lnSpc>
              <a:spcBef>
                <a:spcPts val="0"/>
              </a:spcBef>
              <a:spcAft>
                <a:spcPts val="0"/>
              </a:spcAft>
              <a:buFont typeface="Arial" panose="020B0604020202020204" pitchFamily="34" charset="0"/>
              <a:buChar char="•"/>
            </a:pPr>
            <a:r>
              <a:rPr lang="en-US" i="1" dirty="0">
                <a:solidFill>
                  <a:srgbClr val="000000"/>
                </a:solidFill>
                <a:effectLst/>
                <a:latin typeface="Calibri" panose="020F0502020204030204" pitchFamily="34" charset="0"/>
                <a:ea typeface="Calibri" panose="020F0502020204030204" pitchFamily="34" charset="0"/>
              </a:rPr>
              <a:t>US 151, between </a:t>
            </a:r>
            <a:r>
              <a:rPr lang="en-US" i="1" dirty="0" err="1">
                <a:solidFill>
                  <a:srgbClr val="000000"/>
                </a:solidFill>
                <a:effectLst/>
                <a:latin typeface="Calibri" panose="020F0502020204030204" pitchFamily="34" charset="0"/>
                <a:ea typeface="Calibri" panose="020F0502020204030204" pitchFamily="34" charset="0"/>
              </a:rPr>
              <a:t>Dickeyville</a:t>
            </a:r>
            <a:r>
              <a:rPr lang="en-US" i="1" dirty="0">
                <a:solidFill>
                  <a:srgbClr val="000000"/>
                </a:solidFill>
                <a:effectLst/>
                <a:latin typeface="Calibri" panose="020F0502020204030204" pitchFamily="34" charset="0"/>
                <a:ea typeface="Calibri" panose="020F0502020204030204" pitchFamily="34" charset="0"/>
              </a:rPr>
              <a:t> and Platteville</a:t>
            </a:r>
            <a:endParaRPr lang="en-US" sz="2400" dirty="0">
              <a:solidFill>
                <a:srgbClr val="000000"/>
              </a:solidFill>
              <a:effectLst/>
              <a:latin typeface="Calibri" panose="020F0502020204030204" pitchFamily="34" charset="0"/>
              <a:ea typeface="Calibri" panose="020F0502020204030204" pitchFamily="34" charset="0"/>
            </a:endParaRPr>
          </a:p>
          <a:p>
            <a:pPr marL="285750" marR="6350" indent="-285750">
              <a:lnSpc>
                <a:spcPct val="103000"/>
              </a:lnSpc>
              <a:spcBef>
                <a:spcPts val="0"/>
              </a:spcBef>
              <a:spcAft>
                <a:spcPts val="0"/>
              </a:spcAft>
              <a:buFont typeface="Arial" panose="020B0604020202020204" pitchFamily="34" charset="0"/>
              <a:buChar char="•"/>
            </a:pPr>
            <a:r>
              <a:rPr lang="en-US" i="1" dirty="0">
                <a:solidFill>
                  <a:srgbClr val="000000"/>
                </a:solidFill>
                <a:effectLst/>
                <a:latin typeface="Calibri" panose="020F0502020204030204" pitchFamily="34" charset="0"/>
                <a:ea typeface="Calibri" panose="020F0502020204030204" pitchFamily="34" charset="0"/>
              </a:rPr>
              <a:t>WIS 80/WIS 81 within Platteville</a:t>
            </a:r>
            <a:endParaRPr lang="en-US" sz="2400" dirty="0">
              <a:solidFill>
                <a:srgbClr val="000000"/>
              </a:solidFill>
              <a:effectLst/>
              <a:latin typeface="Calibri" panose="020F0502020204030204" pitchFamily="34" charset="0"/>
              <a:ea typeface="Calibri" panose="020F0502020204030204" pitchFamily="34" charset="0"/>
            </a:endParaRPr>
          </a:p>
        </p:txBody>
      </p:sp>
      <p:cxnSp>
        <p:nvCxnSpPr>
          <p:cNvPr id="7" name="Straight Arrow Connector 6">
            <a:extLst>
              <a:ext uri="{FF2B5EF4-FFF2-40B4-BE49-F238E27FC236}">
                <a16:creationId xmlns:a16="http://schemas.microsoft.com/office/drawing/2014/main" id="{42193FA4-1BAA-408E-9318-04E3BE78BCFA}"/>
              </a:ext>
            </a:extLst>
          </p:cNvPr>
          <p:cNvCxnSpPr/>
          <p:nvPr/>
        </p:nvCxnSpPr>
        <p:spPr>
          <a:xfrm flipV="1">
            <a:off x="6268453" y="2971800"/>
            <a:ext cx="1371600" cy="1473342"/>
          </a:xfrm>
          <a:prstGeom prst="straightConnector1">
            <a:avLst/>
          </a:prstGeom>
          <a:ln w="57150">
            <a:solidFill>
              <a:srgbClr val="C00000"/>
            </a:solidFill>
            <a:tailEnd type="triangle"/>
          </a:ln>
        </p:spPr>
        <p:style>
          <a:lnRef idx="1">
            <a:schemeClr val="accent2"/>
          </a:lnRef>
          <a:fillRef idx="0">
            <a:schemeClr val="accent2"/>
          </a:fillRef>
          <a:effectRef idx="0">
            <a:schemeClr val="accent2"/>
          </a:effectRef>
          <a:fontRef idx="minor">
            <a:schemeClr val="tx1"/>
          </a:fontRef>
        </p:style>
      </p:cxnSp>
      <p:pic>
        <p:nvPicPr>
          <p:cNvPr id="3" name="Recorded Sound">
            <a:hlinkClick r:id="" action="ppaction://media"/>
            <a:extLst>
              <a:ext uri="{FF2B5EF4-FFF2-40B4-BE49-F238E27FC236}">
                <a16:creationId xmlns:a16="http://schemas.microsoft.com/office/drawing/2014/main" id="{B19AA854-3F7C-48F6-A81C-88FAC01AC0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997" y="119142"/>
            <a:ext cx="487363" cy="487363"/>
          </a:xfrm>
          <a:prstGeom prst="rect">
            <a:avLst/>
          </a:prstGeom>
        </p:spPr>
      </p:pic>
    </p:spTree>
    <p:extLst>
      <p:ext uri="{BB962C8B-B14F-4D97-AF65-F5344CB8AC3E}">
        <p14:creationId xmlns:p14="http://schemas.microsoft.com/office/powerpoint/2010/main" val="4205525807"/>
      </p:ext>
    </p:extLst>
  </p:cSld>
  <p:clrMapOvr>
    <a:masterClrMapping/>
  </p:clrMapOvr>
  <mc:AlternateContent xmlns:mc="http://schemas.openxmlformats.org/markup-compatibility/2006" xmlns:p14="http://schemas.microsoft.com/office/powerpoint/2010/main">
    <mc:Choice Requires="p14">
      <p:transition spd="med" p14:dur="700" advClick="0" advTm="35000">
        <p:fade/>
      </p:transition>
    </mc:Choice>
    <mc:Fallback xmlns="">
      <p:transition spd="med" advClick="0"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29476" fill="hold"/>
                                        <p:tgtEl>
                                          <p:spTgt spid="3"/>
                                        </p:tgtEl>
                                      </p:cBhvr>
                                    </p:cmd>
                                  </p:childTnLst>
                                </p:cTn>
                              </p:par>
                              <p:par>
                                <p:cTn id="7" presetID="22" presetClass="entr" presetSubtype="1" fill="hold" grpId="0" nodeType="withEffect">
                                  <p:stCondLst>
                                    <p:cond delay="500"/>
                                  </p:stCondLst>
                                  <p:childTnLst>
                                    <p:set>
                                      <p:cBhvr>
                                        <p:cTn id="8" dur="1" fill="hold">
                                          <p:stCondLst>
                                            <p:cond delay="0"/>
                                          </p:stCondLst>
                                        </p:cTn>
                                        <p:tgtEl>
                                          <p:spTgt spid="4">
                                            <p:txEl>
                                              <p:pRg st="0" end="0"/>
                                            </p:txEl>
                                          </p:spTgt>
                                        </p:tgtEl>
                                        <p:attrNameLst>
                                          <p:attrName>style.visibility</p:attrName>
                                        </p:attrNameLst>
                                      </p:cBhvr>
                                      <p:to>
                                        <p:strVal val="visible"/>
                                      </p:to>
                                    </p:set>
                                    <p:animEffect transition="in" filter="wipe(up)">
                                      <p:cBhvr>
                                        <p:cTn id="9" dur="2000"/>
                                        <p:tgtEl>
                                          <p:spTgt spid="4">
                                            <p:txEl>
                                              <p:pRg st="0" end="0"/>
                                            </p:txEl>
                                          </p:spTgt>
                                        </p:tgtEl>
                                      </p:cBhvr>
                                    </p:animEffect>
                                  </p:childTnLst>
                                </p:cTn>
                              </p:par>
                              <p:par>
                                <p:cTn id="10" presetID="10" presetClass="entr" presetSubtype="0" fill="hold" nodeType="withEffect">
                                  <p:stCondLst>
                                    <p:cond delay="25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par>
                                <p:cTn id="13" presetID="22" presetClass="entr" presetSubtype="1" fill="hold" grpId="0" nodeType="withEffect">
                                  <p:stCondLst>
                                    <p:cond delay="450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ipe(up)">
                                      <p:cBhvr>
                                        <p:cTn id="15" dur="2000"/>
                                        <p:tgtEl>
                                          <p:spTgt spid="4">
                                            <p:txEl>
                                              <p:pRg st="1" end="1"/>
                                            </p:txEl>
                                          </p:spTgt>
                                        </p:tgtEl>
                                      </p:cBhvr>
                                    </p:animEffect>
                                  </p:childTnLst>
                                </p:cTn>
                              </p:par>
                              <p:par>
                                <p:cTn id="16" presetID="22" presetClass="entr" presetSubtype="1" fill="hold" grpId="0" nodeType="withEffect">
                                  <p:stCondLst>
                                    <p:cond delay="630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wipe(up)">
                                      <p:cBhvr>
                                        <p:cTn id="18" dur="2000"/>
                                        <p:tgtEl>
                                          <p:spTgt spid="4">
                                            <p:txEl>
                                              <p:pRg st="2" end="2"/>
                                            </p:txEl>
                                          </p:spTgt>
                                        </p:tgtEl>
                                      </p:cBhvr>
                                    </p:animEffect>
                                  </p:childTnLst>
                                </p:cTn>
                              </p:par>
                              <p:par>
                                <p:cTn id="19" presetID="22" presetClass="entr" presetSubtype="1" fill="hold" grpId="0" nodeType="withEffect">
                                  <p:stCondLst>
                                    <p:cond delay="830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2000"/>
                                        <p:tgtEl>
                                          <p:spTgt spid="6"/>
                                        </p:tgtEl>
                                      </p:cBhvr>
                                    </p:animEffect>
                                  </p:childTnLst>
                                </p:cTn>
                              </p:par>
                              <p:par>
                                <p:cTn id="22" presetID="1" presetClass="entr" presetSubtype="0" fill="hold" nodeType="withEffect">
                                  <p:stCondLst>
                                    <p:cond delay="1050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4" grpId="0" uiExpand="1" build="p"/>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8980"/>
            <a:ext cx="10972800" cy="813335"/>
          </a:xfrm>
        </p:spPr>
        <p:txBody>
          <a:bodyPr/>
          <a:lstStyle/>
          <a:p>
            <a:pPr>
              <a:lnSpc>
                <a:spcPts val="4800"/>
              </a:lnSpc>
            </a:pPr>
            <a:r>
              <a:rPr lang="en-US" sz="4800" dirty="0"/>
              <a:t>Replicating Facilities</a:t>
            </a:r>
          </a:p>
        </p:txBody>
      </p:sp>
      <p:sp>
        <p:nvSpPr>
          <p:cNvPr id="4" name="Content Placeholder 3"/>
          <p:cNvSpPr>
            <a:spLocks noGrp="1"/>
          </p:cNvSpPr>
          <p:nvPr>
            <p:ph idx="13"/>
          </p:nvPr>
        </p:nvSpPr>
        <p:spPr>
          <a:xfrm>
            <a:off x="353292" y="1257381"/>
            <a:ext cx="4465450" cy="4884971"/>
          </a:xfrm>
        </p:spPr>
        <p:txBody>
          <a:bodyPr/>
          <a:lstStyle/>
          <a:p>
            <a:r>
              <a:rPr lang="en-US" sz="3100" dirty="0"/>
              <a:t>Take an existing closure &amp; facility and click Replicate</a:t>
            </a:r>
          </a:p>
          <a:p>
            <a:r>
              <a:rPr lang="en-US" sz="3100" b="1" dirty="0"/>
              <a:t>As-Is </a:t>
            </a:r>
            <a:r>
              <a:rPr lang="en-US" sz="3100" dirty="0"/>
              <a:t>copies the facility exactly and user can adjust</a:t>
            </a:r>
          </a:p>
          <a:p>
            <a:r>
              <a:rPr lang="en-US" sz="3100" b="1" dirty="0"/>
              <a:t>In-Opposite-Direction </a:t>
            </a:r>
            <a:r>
              <a:rPr lang="en-US" sz="3100" dirty="0"/>
              <a:t>changes the direction to other side of roadway. User should confirm the location and landmarks are good. User can adjust afterwards</a:t>
            </a:r>
            <a:endParaRPr lang="en-US" sz="3500" dirty="0"/>
          </a:p>
          <a:p>
            <a:endParaRPr lang="en-US" sz="3100" dirty="0"/>
          </a:p>
        </p:txBody>
      </p:sp>
      <p:pic>
        <p:nvPicPr>
          <p:cNvPr id="5" name="Picture 4">
            <a:extLst>
              <a:ext uri="{FF2B5EF4-FFF2-40B4-BE49-F238E27FC236}">
                <a16:creationId xmlns:a16="http://schemas.microsoft.com/office/drawing/2014/main" id="{982F0A1F-6565-4677-B8BF-499CD296D9C8}"/>
              </a:ext>
            </a:extLst>
          </p:cNvPr>
          <p:cNvPicPr>
            <a:picLocks noChangeAspect="1"/>
          </p:cNvPicPr>
          <p:nvPr/>
        </p:nvPicPr>
        <p:blipFill>
          <a:blip r:embed="rId5"/>
          <a:stretch>
            <a:fillRect/>
          </a:stretch>
        </p:blipFill>
        <p:spPr>
          <a:xfrm>
            <a:off x="4818742" y="1600363"/>
            <a:ext cx="7184571" cy="3535986"/>
          </a:xfrm>
          <a:prstGeom prst="rect">
            <a:avLst/>
          </a:prstGeom>
          <a:ln>
            <a:solidFill>
              <a:schemeClr val="tx1"/>
            </a:solidFill>
          </a:ln>
          <a:effectLst>
            <a:outerShdw blurRad="50800" dist="38100" dir="2700000" algn="tl" rotWithShape="0">
              <a:prstClr val="black">
                <a:alpha val="40000"/>
              </a:prstClr>
            </a:outerShdw>
          </a:effectLst>
        </p:spPr>
      </p:pic>
      <p:sp>
        <p:nvSpPr>
          <p:cNvPr id="6" name="Oval 5">
            <a:extLst>
              <a:ext uri="{FF2B5EF4-FFF2-40B4-BE49-F238E27FC236}">
                <a16:creationId xmlns:a16="http://schemas.microsoft.com/office/drawing/2014/main" id="{F0BE0E3E-1C44-41FA-A934-596DA49C1753}"/>
              </a:ext>
            </a:extLst>
          </p:cNvPr>
          <p:cNvSpPr/>
          <p:nvPr/>
        </p:nvSpPr>
        <p:spPr>
          <a:xfrm>
            <a:off x="11112994" y="1711343"/>
            <a:ext cx="725714" cy="2757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CDA4097-9661-4457-BA6F-E6B8AEF580B9}"/>
              </a:ext>
            </a:extLst>
          </p:cNvPr>
          <p:cNvPicPr>
            <a:picLocks noChangeAspect="1"/>
          </p:cNvPicPr>
          <p:nvPr/>
        </p:nvPicPr>
        <p:blipFill>
          <a:blip r:embed="rId6"/>
          <a:stretch>
            <a:fillRect/>
          </a:stretch>
        </p:blipFill>
        <p:spPr>
          <a:xfrm>
            <a:off x="5178915" y="4562781"/>
            <a:ext cx="3892514" cy="1579571"/>
          </a:xfrm>
          <a:prstGeom prst="rect">
            <a:avLst/>
          </a:prstGeom>
          <a:ln>
            <a:solidFill>
              <a:schemeClr val="tx1"/>
            </a:solidFill>
          </a:ln>
          <a:effectLst>
            <a:outerShdw blurRad="50800" dist="38100" dir="2700000" algn="tl" rotWithShape="0">
              <a:prstClr val="black">
                <a:alpha val="40000"/>
              </a:prstClr>
            </a:outerShdw>
          </a:effectLst>
        </p:spPr>
      </p:pic>
      <p:pic>
        <p:nvPicPr>
          <p:cNvPr id="3" name="Recorded Sound">
            <a:hlinkClick r:id="" action="ppaction://media"/>
            <a:extLst>
              <a:ext uri="{FF2B5EF4-FFF2-40B4-BE49-F238E27FC236}">
                <a16:creationId xmlns:a16="http://schemas.microsoft.com/office/drawing/2014/main" id="{8ABEA615-6C81-4EA1-9EEB-36778A7B5B8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53292" y="145458"/>
            <a:ext cx="487363" cy="487363"/>
          </a:xfrm>
          <a:prstGeom prst="rect">
            <a:avLst/>
          </a:prstGeom>
        </p:spPr>
      </p:pic>
    </p:spTree>
    <p:extLst>
      <p:ext uri="{BB962C8B-B14F-4D97-AF65-F5344CB8AC3E}">
        <p14:creationId xmlns:p14="http://schemas.microsoft.com/office/powerpoint/2010/main" val="2932595089"/>
      </p:ext>
    </p:extLst>
  </p:cSld>
  <p:clrMapOvr>
    <a:masterClrMapping/>
  </p:clrMapOvr>
  <mc:AlternateContent xmlns:mc="http://schemas.openxmlformats.org/markup-compatibility/2006" xmlns:p14="http://schemas.microsoft.com/office/powerpoint/2010/main">
    <mc:Choice Requires="p14">
      <p:transition spd="med" p14:dur="700" advClick="0" advTm="16000">
        <p:fade/>
      </p:transition>
    </mc:Choice>
    <mc:Fallback xmlns="">
      <p:transition spd="med" advClick="0" advTm="1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7022" fill="hold"/>
                                        <p:tgtEl>
                                          <p:spTgt spid="3"/>
                                        </p:tgtEl>
                                      </p:cBhvr>
                                    </p:cmd>
                                  </p:childTnLst>
                                </p:cTn>
                              </p:par>
                              <p:par>
                                <p:cTn id="7" presetID="22" presetClass="entr" presetSubtype="1" fill="hold" grpId="0" nodeType="withEffect">
                                  <p:stCondLst>
                                    <p:cond delay="1000"/>
                                  </p:stCondLst>
                                  <p:childTnLst>
                                    <p:set>
                                      <p:cBhvr>
                                        <p:cTn id="8" dur="1" fill="hold">
                                          <p:stCondLst>
                                            <p:cond delay="0"/>
                                          </p:stCondLst>
                                        </p:cTn>
                                        <p:tgtEl>
                                          <p:spTgt spid="4">
                                            <p:txEl>
                                              <p:pRg st="0" end="0"/>
                                            </p:txEl>
                                          </p:spTgt>
                                        </p:tgtEl>
                                        <p:attrNameLst>
                                          <p:attrName>style.visibility</p:attrName>
                                        </p:attrNameLst>
                                      </p:cBhvr>
                                      <p:to>
                                        <p:strVal val="visible"/>
                                      </p:to>
                                    </p:set>
                                    <p:animEffect transition="in" filter="wipe(up)">
                                      <p:cBhvr>
                                        <p:cTn id="9" dur="2000"/>
                                        <p:tgtEl>
                                          <p:spTgt spid="4">
                                            <p:txEl>
                                              <p:pRg st="0" end="0"/>
                                            </p:txEl>
                                          </p:spTgt>
                                        </p:tgtEl>
                                      </p:cBhvr>
                                    </p:animEffect>
                                  </p:childTnLst>
                                </p:cTn>
                              </p:par>
                              <p:par>
                                <p:cTn id="10" presetID="22" presetClass="entr" presetSubtype="1" fill="hold" grpId="0" nodeType="withEffect">
                                  <p:stCondLst>
                                    <p:cond delay="300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2000"/>
                                        <p:tgtEl>
                                          <p:spTgt spid="4">
                                            <p:txEl>
                                              <p:pRg st="1" end="1"/>
                                            </p:txEl>
                                          </p:spTgt>
                                        </p:tgtEl>
                                      </p:cBhvr>
                                    </p:animEffect>
                                  </p:childTnLst>
                                </p:cTn>
                              </p:par>
                              <p:par>
                                <p:cTn id="13" presetID="22" presetClass="entr" presetSubtype="1" fill="hold" grpId="0" nodeType="withEffect">
                                  <p:stCondLst>
                                    <p:cond delay="500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up)">
                                      <p:cBhvr>
                                        <p:cTn id="15" dur="2000"/>
                                        <p:tgtEl>
                                          <p:spTgt spid="4">
                                            <p:txEl>
                                              <p:pRg st="2" end="2"/>
                                            </p:txEl>
                                          </p:spTgt>
                                        </p:tgtEl>
                                      </p:cBhvr>
                                    </p:animEffect>
                                  </p:childTnLst>
                                </p:cTn>
                              </p:par>
                              <p:par>
                                <p:cTn id="16" presetID="10" presetClass="entr" presetSubtype="0" fill="hold" nodeType="withEffect">
                                  <p:stCondLst>
                                    <p:cond delay="68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000"/>
                                        <p:tgtEl>
                                          <p:spTgt spid="5"/>
                                        </p:tgtEl>
                                      </p:cBhvr>
                                    </p:animEffect>
                                  </p:childTnLst>
                                </p:cTn>
                              </p:par>
                              <p:par>
                                <p:cTn id="19" presetID="1" presetClass="entr" presetSubtype="0" fill="hold" grpId="0" nodeType="withEffect">
                                  <p:stCondLst>
                                    <p:cond delay="8900"/>
                                  </p:stCondLst>
                                  <p:childTnLst>
                                    <p:set>
                                      <p:cBhvr>
                                        <p:cTn id="20" dur="1" fill="hold">
                                          <p:stCondLst>
                                            <p:cond delay="0"/>
                                          </p:stCondLst>
                                        </p:cTn>
                                        <p:tgtEl>
                                          <p:spTgt spid="6"/>
                                        </p:tgtEl>
                                        <p:attrNameLst>
                                          <p:attrName>style.visibility</p:attrName>
                                        </p:attrNameLst>
                                      </p:cBhvr>
                                      <p:to>
                                        <p:strVal val="visible"/>
                                      </p:to>
                                    </p:set>
                                  </p:childTnLst>
                                </p:cTn>
                              </p:par>
                              <p:par>
                                <p:cTn id="21" presetID="22" presetClass="entr" presetSubtype="1" fill="hold" nodeType="withEffect">
                                  <p:stCondLst>
                                    <p:cond delay="960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4" grpId="0" uiExpand="1" build="p"/>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39950"/>
            <a:ext cx="10972800" cy="850917"/>
          </a:xfrm>
        </p:spPr>
        <p:txBody>
          <a:bodyPr/>
          <a:lstStyle/>
          <a:p>
            <a:pPr>
              <a:lnSpc>
                <a:spcPts val="4800"/>
              </a:lnSpc>
            </a:pPr>
            <a:r>
              <a:rPr lang="en-US" sz="4800" dirty="0"/>
              <a:t>Modifying a Closure</a:t>
            </a:r>
          </a:p>
        </p:txBody>
      </p:sp>
      <p:pic>
        <p:nvPicPr>
          <p:cNvPr id="5" name="Picture 4">
            <a:extLst>
              <a:ext uri="{FF2B5EF4-FFF2-40B4-BE49-F238E27FC236}">
                <a16:creationId xmlns:a16="http://schemas.microsoft.com/office/drawing/2014/main" id="{3B1DD498-29FD-4092-B53F-9CBC18273DD4}"/>
              </a:ext>
            </a:extLst>
          </p:cNvPr>
          <p:cNvPicPr>
            <a:picLocks noChangeAspect="1"/>
          </p:cNvPicPr>
          <p:nvPr/>
        </p:nvPicPr>
        <p:blipFill>
          <a:blip r:embed="rId5"/>
          <a:stretch>
            <a:fillRect/>
          </a:stretch>
        </p:blipFill>
        <p:spPr>
          <a:xfrm>
            <a:off x="461591" y="2007665"/>
            <a:ext cx="1830233" cy="3152069"/>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09ED7BF6-57C9-4BED-94BB-275996EA46E2}"/>
              </a:ext>
            </a:extLst>
          </p:cNvPr>
          <p:cNvPicPr>
            <a:picLocks noChangeAspect="1"/>
          </p:cNvPicPr>
          <p:nvPr/>
        </p:nvPicPr>
        <p:blipFill>
          <a:blip r:embed="rId6"/>
          <a:stretch>
            <a:fillRect/>
          </a:stretch>
        </p:blipFill>
        <p:spPr>
          <a:xfrm>
            <a:off x="2487815" y="1445277"/>
            <a:ext cx="9198723" cy="4339377"/>
          </a:xfrm>
          <a:prstGeom prst="rect">
            <a:avLst/>
          </a:prstGeom>
          <a:ln>
            <a:solidFill>
              <a:schemeClr val="tx1"/>
            </a:solidFill>
          </a:ln>
          <a:effectLst>
            <a:outerShdw blurRad="50800" dist="38100" dir="2700000" algn="tl" rotWithShape="0">
              <a:prstClr val="black">
                <a:alpha val="40000"/>
              </a:prstClr>
            </a:outerShdw>
          </a:effectLst>
        </p:spPr>
      </p:pic>
      <p:sp>
        <p:nvSpPr>
          <p:cNvPr id="10" name="Oval 9">
            <a:extLst>
              <a:ext uri="{FF2B5EF4-FFF2-40B4-BE49-F238E27FC236}">
                <a16:creationId xmlns:a16="http://schemas.microsoft.com/office/drawing/2014/main" id="{F6DD4397-F22D-4FC7-A309-6D17B77A9484}"/>
              </a:ext>
            </a:extLst>
          </p:cNvPr>
          <p:cNvSpPr/>
          <p:nvPr/>
        </p:nvSpPr>
        <p:spPr>
          <a:xfrm>
            <a:off x="378462" y="3946287"/>
            <a:ext cx="1198103" cy="35194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E626CB6-0C2E-4559-9DCB-0E0D19F3FA54}"/>
              </a:ext>
            </a:extLst>
          </p:cNvPr>
          <p:cNvSpPr/>
          <p:nvPr/>
        </p:nvSpPr>
        <p:spPr>
          <a:xfrm>
            <a:off x="10656078" y="1626914"/>
            <a:ext cx="711810" cy="39114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corded Sound">
            <a:hlinkClick r:id="" action="ppaction://media"/>
            <a:extLst>
              <a:ext uri="{FF2B5EF4-FFF2-40B4-BE49-F238E27FC236}">
                <a16:creationId xmlns:a16="http://schemas.microsoft.com/office/drawing/2014/main" id="{98C91A06-26FB-4966-B8E9-44BD8BB8DB1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17909" y="234975"/>
            <a:ext cx="487363" cy="487363"/>
          </a:xfrm>
          <a:prstGeom prst="rect">
            <a:avLst/>
          </a:prstGeom>
        </p:spPr>
      </p:pic>
    </p:spTree>
    <p:extLst>
      <p:ext uri="{BB962C8B-B14F-4D97-AF65-F5344CB8AC3E}">
        <p14:creationId xmlns:p14="http://schemas.microsoft.com/office/powerpoint/2010/main" val="3737240189"/>
      </p:ext>
    </p:extLst>
  </p:cSld>
  <p:clrMapOvr>
    <a:masterClrMapping/>
  </p:clrMapOvr>
  <mc:AlternateContent xmlns:mc="http://schemas.openxmlformats.org/markup-compatibility/2006" xmlns:p14="http://schemas.microsoft.com/office/powerpoint/2010/main">
    <mc:Choice Requires="p14">
      <p:transition spd="med" p14:dur="700" advClick="0" advTm="11000">
        <p:fade/>
      </p:transition>
    </mc:Choice>
    <mc:Fallback xmlns="">
      <p:transition spd="med"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5350" fill="hold"/>
                                        <p:tgtEl>
                                          <p:spTgt spid="3"/>
                                        </p:tgtEl>
                                      </p:cBhvr>
                                    </p:cmd>
                                  </p:childTnLst>
                                </p:cTn>
                              </p:par>
                              <p:par>
                                <p:cTn id="7" presetID="22" presetClass="entr" presetSubtype="1" fill="hold" nodeType="withEffect">
                                  <p:stCondLst>
                                    <p:cond delay="1400"/>
                                  </p:stCondLst>
                                  <p:childTnLst>
                                    <p:set>
                                      <p:cBhvr>
                                        <p:cTn id="8" dur="1" fill="hold">
                                          <p:stCondLst>
                                            <p:cond delay="0"/>
                                          </p:stCondLst>
                                        </p:cTn>
                                        <p:tgtEl>
                                          <p:spTgt spid="5"/>
                                        </p:tgtEl>
                                        <p:attrNameLst>
                                          <p:attrName>style.visibility</p:attrName>
                                        </p:attrNameLst>
                                      </p:cBhvr>
                                      <p:to>
                                        <p:strVal val="visible"/>
                                      </p:to>
                                    </p:set>
                                    <p:animEffect transition="in" filter="wipe(up)">
                                      <p:cBhvr>
                                        <p:cTn id="9" dur="2000"/>
                                        <p:tgtEl>
                                          <p:spTgt spid="5"/>
                                        </p:tgtEl>
                                      </p:cBhvr>
                                    </p:animEffect>
                                  </p:childTnLst>
                                </p:cTn>
                              </p:par>
                              <p:par>
                                <p:cTn id="10" presetID="1" presetClass="entr" presetSubtype="0" fill="hold" grpId="0" nodeType="withEffect">
                                  <p:stCondLst>
                                    <p:cond delay="3500"/>
                                  </p:stCondLst>
                                  <p:childTnLst>
                                    <p:set>
                                      <p:cBhvr>
                                        <p:cTn id="11" dur="1" fill="hold">
                                          <p:stCondLst>
                                            <p:cond delay="0"/>
                                          </p:stCondLst>
                                        </p:cTn>
                                        <p:tgtEl>
                                          <p:spTgt spid="10"/>
                                        </p:tgtEl>
                                        <p:attrNameLst>
                                          <p:attrName>style.visibility</p:attrName>
                                        </p:attrNameLst>
                                      </p:cBhvr>
                                      <p:to>
                                        <p:strVal val="visible"/>
                                      </p:to>
                                    </p:set>
                                  </p:childTnLst>
                                </p:cTn>
                              </p:par>
                              <p:par>
                                <p:cTn id="12" presetID="10" presetClass="entr" presetSubtype="0" fill="hold" nodeType="withEffect">
                                  <p:stCondLst>
                                    <p:cond delay="42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childTnLst>
                                </p:cTn>
                              </p:par>
                              <p:par>
                                <p:cTn id="15" presetID="1" presetClass="entr" presetSubtype="0" fill="hold" grpId="0" nodeType="withEffect">
                                  <p:stCondLst>
                                    <p:cond delay="650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bldLst>
      <p:bldP spid="10" grpId="0" animBg="1"/>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59720"/>
            <a:ext cx="10972800" cy="850917"/>
          </a:xfrm>
        </p:spPr>
        <p:txBody>
          <a:bodyPr/>
          <a:lstStyle/>
          <a:p>
            <a:pPr>
              <a:lnSpc>
                <a:spcPts val="4800"/>
              </a:lnSpc>
            </a:pPr>
            <a:r>
              <a:rPr lang="en-US" sz="4800" dirty="0"/>
              <a:t>Copying a Closure</a:t>
            </a:r>
          </a:p>
        </p:txBody>
      </p:sp>
      <p:pic>
        <p:nvPicPr>
          <p:cNvPr id="5" name="Picture 4">
            <a:extLst>
              <a:ext uri="{FF2B5EF4-FFF2-40B4-BE49-F238E27FC236}">
                <a16:creationId xmlns:a16="http://schemas.microsoft.com/office/drawing/2014/main" id="{3B1DD498-29FD-4092-B53F-9CBC18273DD4}"/>
              </a:ext>
            </a:extLst>
          </p:cNvPr>
          <p:cNvPicPr>
            <a:picLocks noChangeAspect="1"/>
          </p:cNvPicPr>
          <p:nvPr/>
        </p:nvPicPr>
        <p:blipFill>
          <a:blip r:embed="rId5"/>
          <a:stretch>
            <a:fillRect/>
          </a:stretch>
        </p:blipFill>
        <p:spPr>
          <a:xfrm>
            <a:off x="441962" y="1764701"/>
            <a:ext cx="1830233" cy="3152069"/>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09ED7BF6-57C9-4BED-94BB-275996EA46E2}"/>
              </a:ext>
            </a:extLst>
          </p:cNvPr>
          <p:cNvPicPr>
            <a:picLocks noChangeAspect="1"/>
          </p:cNvPicPr>
          <p:nvPr/>
        </p:nvPicPr>
        <p:blipFill>
          <a:blip r:embed="rId6"/>
          <a:stretch>
            <a:fillRect/>
          </a:stretch>
        </p:blipFill>
        <p:spPr>
          <a:xfrm>
            <a:off x="2551315" y="1445277"/>
            <a:ext cx="9198723" cy="4339377"/>
          </a:xfrm>
          <a:prstGeom prst="rect">
            <a:avLst/>
          </a:prstGeom>
          <a:ln>
            <a:solidFill>
              <a:schemeClr val="tx1"/>
            </a:solidFill>
          </a:ln>
          <a:effectLst>
            <a:outerShdw blurRad="50800" dist="38100" dir="2700000" algn="tl" rotWithShape="0">
              <a:prstClr val="black">
                <a:alpha val="40000"/>
              </a:prstClr>
            </a:outerShdw>
          </a:effectLst>
        </p:spPr>
      </p:pic>
      <p:sp>
        <p:nvSpPr>
          <p:cNvPr id="10" name="Oval 9">
            <a:extLst>
              <a:ext uri="{FF2B5EF4-FFF2-40B4-BE49-F238E27FC236}">
                <a16:creationId xmlns:a16="http://schemas.microsoft.com/office/drawing/2014/main" id="{F6DD4397-F22D-4FC7-A309-6D17B77A9484}"/>
              </a:ext>
            </a:extLst>
          </p:cNvPr>
          <p:cNvSpPr/>
          <p:nvPr/>
        </p:nvSpPr>
        <p:spPr>
          <a:xfrm>
            <a:off x="660045" y="4006157"/>
            <a:ext cx="1275326" cy="49538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E626CB6-0C2E-4559-9DCB-0E0D19F3FA54}"/>
              </a:ext>
            </a:extLst>
          </p:cNvPr>
          <p:cNvSpPr/>
          <p:nvPr/>
        </p:nvSpPr>
        <p:spPr>
          <a:xfrm>
            <a:off x="10719578" y="1626914"/>
            <a:ext cx="711810" cy="39114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corded Sound">
            <a:hlinkClick r:id="" action="ppaction://media"/>
            <a:extLst>
              <a:ext uri="{FF2B5EF4-FFF2-40B4-BE49-F238E27FC236}">
                <a16:creationId xmlns:a16="http://schemas.microsoft.com/office/drawing/2014/main" id="{15D9F7C6-1B62-4DB8-88E5-B63ACD9E147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8280" y="156610"/>
            <a:ext cx="487363" cy="487363"/>
          </a:xfrm>
          <a:prstGeom prst="rect">
            <a:avLst/>
          </a:prstGeom>
        </p:spPr>
      </p:pic>
    </p:spTree>
    <p:extLst>
      <p:ext uri="{BB962C8B-B14F-4D97-AF65-F5344CB8AC3E}">
        <p14:creationId xmlns:p14="http://schemas.microsoft.com/office/powerpoint/2010/main" val="1726647246"/>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10737" fill="hold"/>
                                        <p:tgtEl>
                                          <p:spTgt spid="3"/>
                                        </p:tgtEl>
                                      </p:cBhvr>
                                    </p:cmd>
                                  </p:childTnLst>
                                </p:cTn>
                              </p:par>
                              <p:par>
                                <p:cTn id="7" presetID="22" presetClass="entr" presetSubtype="1" fill="hold" nodeType="withEffect">
                                  <p:stCondLst>
                                    <p:cond delay="1100"/>
                                  </p:stCondLst>
                                  <p:childTnLst>
                                    <p:set>
                                      <p:cBhvr>
                                        <p:cTn id="8" dur="1" fill="hold">
                                          <p:stCondLst>
                                            <p:cond delay="0"/>
                                          </p:stCondLst>
                                        </p:cTn>
                                        <p:tgtEl>
                                          <p:spTgt spid="5"/>
                                        </p:tgtEl>
                                        <p:attrNameLst>
                                          <p:attrName>style.visibility</p:attrName>
                                        </p:attrNameLst>
                                      </p:cBhvr>
                                      <p:to>
                                        <p:strVal val="visible"/>
                                      </p:to>
                                    </p:set>
                                    <p:animEffect transition="in" filter="wipe(up)">
                                      <p:cBhvr>
                                        <p:cTn id="9" dur="2000"/>
                                        <p:tgtEl>
                                          <p:spTgt spid="5"/>
                                        </p:tgtEl>
                                      </p:cBhvr>
                                    </p:animEffect>
                                  </p:childTnLst>
                                </p:cTn>
                              </p:par>
                              <p:par>
                                <p:cTn id="10" presetID="1" presetClass="entr" presetSubtype="0" fill="hold" grpId="0" nodeType="withEffect">
                                  <p:stCondLst>
                                    <p:cond delay="3100"/>
                                  </p:stCondLst>
                                  <p:childTnLst>
                                    <p:set>
                                      <p:cBhvr>
                                        <p:cTn id="11" dur="1" fill="hold">
                                          <p:stCondLst>
                                            <p:cond delay="0"/>
                                          </p:stCondLst>
                                        </p:cTn>
                                        <p:tgtEl>
                                          <p:spTgt spid="10"/>
                                        </p:tgtEl>
                                        <p:attrNameLst>
                                          <p:attrName>style.visibility</p:attrName>
                                        </p:attrNameLst>
                                      </p:cBhvr>
                                      <p:to>
                                        <p:strVal val="visible"/>
                                      </p:to>
                                    </p:set>
                                  </p:childTnLst>
                                </p:cTn>
                              </p:par>
                              <p:par>
                                <p:cTn id="12" presetID="10" presetClass="entr" presetSubtype="0" fill="hold" nodeType="withEffect">
                                  <p:stCondLst>
                                    <p:cond delay="38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childTnLst>
                                </p:cTn>
                              </p:par>
                              <p:par>
                                <p:cTn id="15" presetID="1" presetClass="entr" presetSubtype="0" fill="hold" grpId="0" nodeType="withEffect">
                                  <p:stCondLst>
                                    <p:cond delay="590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bldLst>
      <p:bldP spid="10" grpId="0" animBg="1"/>
      <p:bldP spid="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6DD5D2-7E81-44BD-A04D-7E8988C413D8}"/>
              </a:ext>
            </a:extLst>
          </p:cNvPr>
          <p:cNvPicPr>
            <a:picLocks noChangeAspect="1"/>
          </p:cNvPicPr>
          <p:nvPr/>
        </p:nvPicPr>
        <p:blipFill>
          <a:blip r:embed="rId5"/>
          <a:stretch>
            <a:fillRect/>
          </a:stretch>
        </p:blipFill>
        <p:spPr>
          <a:xfrm>
            <a:off x="4831080" y="0"/>
            <a:ext cx="6980525" cy="6424217"/>
          </a:xfrm>
          <a:prstGeom prst="rect">
            <a:avLst/>
          </a:prstGeom>
          <a:ln>
            <a:solidFill>
              <a:schemeClr val="tx1"/>
            </a:solidFill>
          </a:ln>
          <a:effectLst>
            <a:outerShdw blurRad="50800" dist="38100" dir="2700000" algn="tl" rotWithShape="0">
              <a:prstClr val="black">
                <a:alpha val="40000"/>
              </a:prstClr>
            </a:outerShdw>
          </a:effectLst>
        </p:spPr>
      </p:pic>
      <p:sp>
        <p:nvSpPr>
          <p:cNvPr id="2" name="Title 1"/>
          <p:cNvSpPr>
            <a:spLocks noGrp="1"/>
          </p:cNvSpPr>
          <p:nvPr>
            <p:ph type="title"/>
          </p:nvPr>
        </p:nvSpPr>
        <p:spPr>
          <a:xfrm>
            <a:off x="0" y="441960"/>
            <a:ext cx="4831080" cy="1501456"/>
          </a:xfrm>
        </p:spPr>
        <p:txBody>
          <a:bodyPr/>
          <a:lstStyle/>
          <a:p>
            <a:pPr>
              <a:lnSpc>
                <a:spcPts val="4800"/>
              </a:lnSpc>
            </a:pPr>
            <a:r>
              <a:rPr lang="en-US" sz="4800" dirty="0"/>
              <a:t>Submitting a Closure</a:t>
            </a:r>
          </a:p>
        </p:txBody>
      </p:sp>
      <p:pic>
        <p:nvPicPr>
          <p:cNvPr id="9" name="Picture 8">
            <a:extLst>
              <a:ext uri="{FF2B5EF4-FFF2-40B4-BE49-F238E27FC236}">
                <a16:creationId xmlns:a16="http://schemas.microsoft.com/office/drawing/2014/main" id="{EB09D3BB-E077-4E35-89B8-A2EECDFAE2C2}"/>
              </a:ext>
            </a:extLst>
          </p:cNvPr>
          <p:cNvPicPr/>
          <p:nvPr/>
        </p:nvPicPr>
        <p:blipFill>
          <a:blip r:embed="rId6">
            <a:extLst>
              <a:ext uri="{28A0092B-C50C-407E-A947-70E740481C1C}">
                <a14:useLocalDpi xmlns:a14="http://schemas.microsoft.com/office/drawing/2010/main" val="0"/>
              </a:ext>
            </a:extLst>
          </a:blip>
          <a:stretch>
            <a:fillRect/>
          </a:stretch>
        </p:blipFill>
        <p:spPr>
          <a:xfrm>
            <a:off x="898467" y="2461379"/>
            <a:ext cx="3397775" cy="1501457"/>
          </a:xfrm>
          <a:prstGeom prst="rect">
            <a:avLst/>
          </a:prstGeom>
          <a:ln>
            <a:solidFill>
              <a:schemeClr val="tx1"/>
            </a:solidFill>
          </a:ln>
          <a:effectLst>
            <a:outerShdw blurRad="50800" dist="38100" dir="2700000" algn="tl" rotWithShape="0">
              <a:prstClr val="black">
                <a:alpha val="40000"/>
              </a:prstClr>
            </a:outerShdw>
          </a:effectLst>
        </p:spPr>
      </p:pic>
      <p:sp>
        <p:nvSpPr>
          <p:cNvPr id="10" name="Oval 9">
            <a:extLst>
              <a:ext uri="{FF2B5EF4-FFF2-40B4-BE49-F238E27FC236}">
                <a16:creationId xmlns:a16="http://schemas.microsoft.com/office/drawing/2014/main" id="{F6DD4397-F22D-4FC7-A309-6D17B77A9484}"/>
              </a:ext>
            </a:extLst>
          </p:cNvPr>
          <p:cNvSpPr/>
          <p:nvPr/>
        </p:nvSpPr>
        <p:spPr>
          <a:xfrm>
            <a:off x="10620385" y="6111239"/>
            <a:ext cx="1000115" cy="2895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D039516-B522-426C-A97A-A2FCB6F400EA}"/>
              </a:ext>
            </a:extLst>
          </p:cNvPr>
          <p:cNvSpPr/>
          <p:nvPr/>
        </p:nvSpPr>
        <p:spPr>
          <a:xfrm>
            <a:off x="6848485" y="6092189"/>
            <a:ext cx="1514465" cy="2895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corded Sound">
            <a:hlinkClick r:id="" action="ppaction://media"/>
            <a:extLst>
              <a:ext uri="{FF2B5EF4-FFF2-40B4-BE49-F238E27FC236}">
                <a16:creationId xmlns:a16="http://schemas.microsoft.com/office/drawing/2014/main" id="{01F132E1-6608-4985-9E64-19C0792DCFB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6713" y="198278"/>
            <a:ext cx="487363" cy="487363"/>
          </a:xfrm>
          <a:prstGeom prst="rect">
            <a:avLst/>
          </a:prstGeom>
        </p:spPr>
      </p:pic>
    </p:spTree>
    <p:extLst>
      <p:ext uri="{BB962C8B-B14F-4D97-AF65-F5344CB8AC3E}">
        <p14:creationId xmlns:p14="http://schemas.microsoft.com/office/powerpoint/2010/main" val="2037946668"/>
      </p:ext>
    </p:extLst>
  </p:cSld>
  <p:clrMapOvr>
    <a:masterClrMapping/>
  </p:clrMapOvr>
  <mc:AlternateContent xmlns:mc="http://schemas.openxmlformats.org/markup-compatibility/2006" xmlns:p14="http://schemas.microsoft.com/office/powerpoint/2010/main">
    <mc:Choice Requires="p14">
      <p:transition spd="med" p14:dur="700" advClick="0" advTm="22000">
        <p:fade/>
      </p:transition>
    </mc:Choice>
    <mc:Fallback xmlns="">
      <p:transition spd="med" advClick="0"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19630" fill="hold"/>
                                        <p:tgtEl>
                                          <p:spTgt spid="3"/>
                                        </p:tgtEl>
                                      </p:cBhvr>
                                    </p:cmd>
                                  </p:childTnLst>
                                </p:cTn>
                              </p:par>
                              <p:par>
                                <p:cTn id="7" presetID="22" presetClass="entr" presetSubtype="1" fill="hold" nodeType="withEffect">
                                  <p:stCondLst>
                                    <p:cond delay="1500"/>
                                  </p:stCondLst>
                                  <p:childTnLst>
                                    <p:set>
                                      <p:cBhvr>
                                        <p:cTn id="8" dur="1" fill="hold">
                                          <p:stCondLst>
                                            <p:cond delay="0"/>
                                          </p:stCondLst>
                                        </p:cTn>
                                        <p:tgtEl>
                                          <p:spTgt spid="5"/>
                                        </p:tgtEl>
                                        <p:attrNameLst>
                                          <p:attrName>style.visibility</p:attrName>
                                        </p:attrNameLst>
                                      </p:cBhvr>
                                      <p:to>
                                        <p:strVal val="visible"/>
                                      </p:to>
                                    </p:set>
                                    <p:animEffect transition="in" filter="wipe(up)">
                                      <p:cBhvr>
                                        <p:cTn id="9" dur="2000"/>
                                        <p:tgtEl>
                                          <p:spTgt spid="5"/>
                                        </p:tgtEl>
                                      </p:cBhvr>
                                    </p:animEffect>
                                  </p:childTnLst>
                                </p:cTn>
                              </p:par>
                              <p:par>
                                <p:cTn id="10" presetID="1" presetClass="entr" presetSubtype="0" fill="hold" grpId="0" nodeType="withEffect">
                                  <p:stCondLst>
                                    <p:cond delay="580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grpId="0" nodeType="withEffect">
                                  <p:stCondLst>
                                    <p:cond delay="7700"/>
                                  </p:stCondLst>
                                  <p:childTnLst>
                                    <p:set>
                                      <p:cBhvr>
                                        <p:cTn id="13" dur="1" fill="hold">
                                          <p:stCondLst>
                                            <p:cond delay="0"/>
                                          </p:stCondLst>
                                        </p:cTn>
                                        <p:tgtEl>
                                          <p:spTgt spid="8"/>
                                        </p:tgtEl>
                                        <p:attrNameLst>
                                          <p:attrName>style.visibility</p:attrName>
                                        </p:attrNameLst>
                                      </p:cBhvr>
                                      <p:to>
                                        <p:strVal val="visible"/>
                                      </p:to>
                                    </p:set>
                                  </p:childTnLst>
                                </p:cTn>
                              </p:par>
                              <p:par>
                                <p:cTn id="14" presetID="53" presetClass="entr" presetSubtype="16" fill="hold" nodeType="withEffect">
                                  <p:stCondLst>
                                    <p:cond delay="8800"/>
                                  </p:stCondLst>
                                  <p:childTnLst>
                                    <p:set>
                                      <p:cBhvr>
                                        <p:cTn id="15" dur="1" fill="hold">
                                          <p:stCondLst>
                                            <p:cond delay="0"/>
                                          </p:stCondLst>
                                        </p:cTn>
                                        <p:tgtEl>
                                          <p:spTgt spid="9"/>
                                        </p:tgtEl>
                                        <p:attrNameLst>
                                          <p:attrName>style.visibility</p:attrName>
                                        </p:attrNameLst>
                                      </p:cBhvr>
                                      <p:to>
                                        <p:strVal val="visible"/>
                                      </p:to>
                                    </p:set>
                                    <p:anim calcmode="lin" valueType="num">
                                      <p:cBhvr>
                                        <p:cTn id="16" dur="2000" fill="hold"/>
                                        <p:tgtEl>
                                          <p:spTgt spid="9"/>
                                        </p:tgtEl>
                                        <p:attrNameLst>
                                          <p:attrName>ppt_w</p:attrName>
                                        </p:attrNameLst>
                                      </p:cBhvr>
                                      <p:tavLst>
                                        <p:tav tm="0">
                                          <p:val>
                                            <p:fltVal val="0"/>
                                          </p:val>
                                        </p:tav>
                                        <p:tav tm="100000">
                                          <p:val>
                                            <p:strVal val="#ppt_w"/>
                                          </p:val>
                                        </p:tav>
                                      </p:tavLst>
                                    </p:anim>
                                    <p:anim calcmode="lin" valueType="num">
                                      <p:cBhvr>
                                        <p:cTn id="17" dur="2000" fill="hold"/>
                                        <p:tgtEl>
                                          <p:spTgt spid="9"/>
                                        </p:tgtEl>
                                        <p:attrNameLst>
                                          <p:attrName>ppt_h</p:attrName>
                                        </p:attrNameLst>
                                      </p:cBhvr>
                                      <p:tavLst>
                                        <p:tav tm="0">
                                          <p:val>
                                            <p:fltVal val="0"/>
                                          </p:val>
                                        </p:tav>
                                        <p:tav tm="100000">
                                          <p:val>
                                            <p:strVal val="#ppt_h"/>
                                          </p:val>
                                        </p:tav>
                                      </p:tavLst>
                                    </p:anim>
                                    <p:animEffect transition="in" filter="fade">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bldLst>
      <p:bldP spid="10" grpId="0"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1125"/>
            <a:ext cx="12192000" cy="728748"/>
          </a:xfrm>
        </p:spPr>
        <p:txBody>
          <a:bodyPr/>
          <a:lstStyle/>
          <a:p>
            <a:pPr>
              <a:lnSpc>
                <a:spcPts val="4800"/>
              </a:lnSpc>
            </a:pPr>
            <a:r>
              <a:rPr lang="en-US" sz="4800" dirty="0"/>
              <a:t>Viewing Closures on Home Page</a:t>
            </a:r>
          </a:p>
        </p:txBody>
      </p:sp>
      <p:pic>
        <p:nvPicPr>
          <p:cNvPr id="3" name="Recorded Sound">
            <a:hlinkClick r:id="" action="ppaction://media"/>
            <a:extLst>
              <a:ext uri="{FF2B5EF4-FFF2-40B4-BE49-F238E27FC236}">
                <a16:creationId xmlns:a16="http://schemas.microsoft.com/office/drawing/2014/main" id="{0C714B1F-E382-4E38-9241-1EFCA258B2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8864" y="260797"/>
            <a:ext cx="487363" cy="487363"/>
          </a:xfrm>
          <a:prstGeom prst="rect">
            <a:avLst/>
          </a:prstGeom>
        </p:spPr>
      </p:pic>
      <p:pic>
        <p:nvPicPr>
          <p:cNvPr id="6" name="Picture 5">
            <a:extLst>
              <a:ext uri="{FF2B5EF4-FFF2-40B4-BE49-F238E27FC236}">
                <a16:creationId xmlns:a16="http://schemas.microsoft.com/office/drawing/2014/main" id="{A7F98DEF-BE89-4798-8168-46CB085D5AF4}"/>
              </a:ext>
            </a:extLst>
          </p:cNvPr>
          <p:cNvPicPr>
            <a:picLocks noChangeAspect="1"/>
          </p:cNvPicPr>
          <p:nvPr/>
        </p:nvPicPr>
        <p:blipFill>
          <a:blip r:embed="rId6"/>
          <a:stretch>
            <a:fillRect/>
          </a:stretch>
        </p:blipFill>
        <p:spPr>
          <a:xfrm>
            <a:off x="494352" y="1130201"/>
            <a:ext cx="11203296" cy="4663440"/>
          </a:xfrm>
          <a:prstGeom prst="rect">
            <a:avLst/>
          </a:prstGeom>
        </p:spPr>
      </p:pic>
    </p:spTree>
    <p:extLst>
      <p:ext uri="{BB962C8B-B14F-4D97-AF65-F5344CB8AC3E}">
        <p14:creationId xmlns:p14="http://schemas.microsoft.com/office/powerpoint/2010/main" val="396784031"/>
      </p:ext>
    </p:extLst>
  </p:cSld>
  <p:clrMapOvr>
    <a:masterClrMapping/>
  </p:clrMapOvr>
  <mc:AlternateContent xmlns:mc="http://schemas.openxmlformats.org/markup-compatibility/2006" xmlns:p14="http://schemas.microsoft.com/office/powerpoint/2010/main">
    <mc:Choice Requires="p14">
      <p:transition spd="med" p14:dur="700" advClick="0" advTm="11000">
        <p:fade/>
      </p:transition>
    </mc:Choice>
    <mc:Fallback xmlns="">
      <p:transition spd="med"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64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62920"/>
            <a:ext cx="10972800" cy="945682"/>
          </a:xfrm>
        </p:spPr>
        <p:txBody>
          <a:bodyPr/>
          <a:lstStyle/>
          <a:p>
            <a:pPr>
              <a:lnSpc>
                <a:spcPts val="4800"/>
              </a:lnSpc>
            </a:pPr>
            <a:r>
              <a:rPr lang="en-US" sz="4800" dirty="0"/>
              <a:t>Accepting/Rejecting a Closure</a:t>
            </a:r>
          </a:p>
        </p:txBody>
      </p:sp>
      <p:pic>
        <p:nvPicPr>
          <p:cNvPr id="3" name="Picture 2">
            <a:extLst>
              <a:ext uri="{FF2B5EF4-FFF2-40B4-BE49-F238E27FC236}">
                <a16:creationId xmlns:a16="http://schemas.microsoft.com/office/drawing/2014/main" id="{FEB49A70-1762-4910-A042-1F77A301156A}"/>
              </a:ext>
            </a:extLst>
          </p:cNvPr>
          <p:cNvPicPr>
            <a:picLocks noChangeAspect="1"/>
          </p:cNvPicPr>
          <p:nvPr/>
        </p:nvPicPr>
        <p:blipFill rotWithShape="1">
          <a:blip r:embed="rId5"/>
          <a:srcRect l="3351" r="9468"/>
          <a:stretch/>
        </p:blipFill>
        <p:spPr>
          <a:xfrm>
            <a:off x="862445" y="1209076"/>
            <a:ext cx="10089573" cy="4735616"/>
          </a:xfrm>
          <a:prstGeom prst="rect">
            <a:avLst/>
          </a:prstGeom>
        </p:spPr>
      </p:pic>
      <p:sp>
        <p:nvSpPr>
          <p:cNvPr id="4" name="TextBox 3">
            <a:extLst>
              <a:ext uri="{FF2B5EF4-FFF2-40B4-BE49-F238E27FC236}">
                <a16:creationId xmlns:a16="http://schemas.microsoft.com/office/drawing/2014/main" id="{15EAFD66-1A50-4230-8DCB-A8974982EB9C}"/>
              </a:ext>
            </a:extLst>
          </p:cNvPr>
          <p:cNvSpPr txBox="1"/>
          <p:nvPr/>
        </p:nvSpPr>
        <p:spPr>
          <a:xfrm>
            <a:off x="4599016" y="5575360"/>
            <a:ext cx="6266331" cy="369332"/>
          </a:xfrm>
          <a:prstGeom prst="rect">
            <a:avLst/>
          </a:prstGeom>
          <a:noFill/>
        </p:spPr>
        <p:txBody>
          <a:bodyPr wrap="none" rtlCol="0">
            <a:spAutoFit/>
          </a:bodyPr>
          <a:lstStyle/>
          <a:p>
            <a:r>
              <a:rPr lang="en-US" dirty="0"/>
              <a:t>***can assign acceptance authority and administrative privileges</a:t>
            </a:r>
          </a:p>
        </p:txBody>
      </p:sp>
      <p:pic>
        <p:nvPicPr>
          <p:cNvPr id="6" name="Recorded Sound">
            <a:hlinkClick r:id="" action="ppaction://media"/>
            <a:extLst>
              <a:ext uri="{FF2B5EF4-FFF2-40B4-BE49-F238E27FC236}">
                <a16:creationId xmlns:a16="http://schemas.microsoft.com/office/drawing/2014/main" id="{D063B210-DC59-4E8D-A0D2-B184FD9969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2073" y="212616"/>
            <a:ext cx="487363" cy="487363"/>
          </a:xfrm>
          <a:prstGeom prst="rect">
            <a:avLst/>
          </a:prstGeom>
        </p:spPr>
      </p:pic>
    </p:spTree>
    <p:extLst>
      <p:ext uri="{BB962C8B-B14F-4D97-AF65-F5344CB8AC3E}">
        <p14:creationId xmlns:p14="http://schemas.microsoft.com/office/powerpoint/2010/main" val="3465459463"/>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15381" fill="hold"/>
                                        <p:tgtEl>
                                          <p:spTgt spid="6"/>
                                        </p:tgtEl>
                                      </p:cBhvr>
                                    </p:cmd>
                                  </p:childTnLst>
                                </p:cTn>
                              </p:par>
                              <p:par>
                                <p:cTn id="7" presetID="14" presetClass="entr" presetSubtype="10" fill="hold" nodeType="withEffect">
                                  <p:stCondLst>
                                    <p:cond delay="1000"/>
                                  </p:stCondLst>
                                  <p:childTnLst>
                                    <p:set>
                                      <p:cBhvr>
                                        <p:cTn id="8" dur="1" fill="hold">
                                          <p:stCondLst>
                                            <p:cond delay="0"/>
                                          </p:stCondLst>
                                        </p:cTn>
                                        <p:tgtEl>
                                          <p:spTgt spid="3"/>
                                        </p:tgtEl>
                                        <p:attrNameLst>
                                          <p:attrName>style.visibility</p:attrName>
                                        </p:attrNameLst>
                                      </p:cBhvr>
                                      <p:to>
                                        <p:strVal val="visible"/>
                                      </p:to>
                                    </p:set>
                                    <p:animEffect transition="in" filter="randombar(horizontal)">
                                      <p:cBhvr>
                                        <p:cTn id="9" dur="2000"/>
                                        <p:tgtEl>
                                          <p:spTgt spid="3"/>
                                        </p:tgtEl>
                                      </p:cBhvr>
                                    </p:animEffect>
                                  </p:childTnLst>
                                </p:cTn>
                              </p:par>
                              <p:par>
                                <p:cTn id="10" presetID="15" presetClass="emph" presetSubtype="0" grpId="2" nodeType="withEffect">
                                  <p:stCondLst>
                                    <p:cond delay="3000"/>
                                  </p:stCondLst>
                                  <p:iterate type="wd">
                                    <p:tmAbs val="25"/>
                                  </p:iterate>
                                  <p:childTnLst>
                                    <p:set>
                                      <p:cBhvr override="childStyle">
                                        <p:cTn id="11" dur="indefinite"/>
                                        <p:tgtEl>
                                          <p:spTgt spid="4"/>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bldLst>
      <p:bldP spid="4" grpId="2"/>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34547"/>
            <a:ext cx="10972800" cy="945682"/>
          </a:xfrm>
        </p:spPr>
        <p:txBody>
          <a:bodyPr/>
          <a:lstStyle/>
          <a:p>
            <a:pPr>
              <a:lnSpc>
                <a:spcPts val="4800"/>
              </a:lnSpc>
            </a:pPr>
            <a:r>
              <a:rPr lang="en-US" sz="4800" dirty="0"/>
              <a:t>Accepting a Closure</a:t>
            </a:r>
          </a:p>
        </p:txBody>
      </p:sp>
      <p:pic>
        <p:nvPicPr>
          <p:cNvPr id="6" name="Picture 5">
            <a:extLst>
              <a:ext uri="{FF2B5EF4-FFF2-40B4-BE49-F238E27FC236}">
                <a16:creationId xmlns:a16="http://schemas.microsoft.com/office/drawing/2014/main" id="{D8A3A7A8-E407-4B45-A151-9E4489E5496C}"/>
              </a:ext>
            </a:extLst>
          </p:cNvPr>
          <p:cNvPicPr>
            <a:picLocks noChangeAspect="1"/>
          </p:cNvPicPr>
          <p:nvPr/>
        </p:nvPicPr>
        <p:blipFill>
          <a:blip r:embed="rId5"/>
          <a:stretch>
            <a:fillRect/>
          </a:stretch>
        </p:blipFill>
        <p:spPr>
          <a:xfrm>
            <a:off x="3047922" y="1766098"/>
            <a:ext cx="2095578" cy="2951645"/>
          </a:xfrm>
          <a:prstGeom prst="rect">
            <a:avLst/>
          </a:prstGeom>
          <a:ln>
            <a:solidFill>
              <a:schemeClr val="tx1"/>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A64E3A96-F1E2-4C2B-9650-E957883FB861}"/>
              </a:ext>
            </a:extLst>
          </p:cNvPr>
          <p:cNvPicPr>
            <a:picLocks noChangeAspect="1"/>
          </p:cNvPicPr>
          <p:nvPr/>
        </p:nvPicPr>
        <p:blipFill>
          <a:blip r:embed="rId6"/>
          <a:stretch>
            <a:fillRect/>
          </a:stretch>
        </p:blipFill>
        <p:spPr>
          <a:xfrm>
            <a:off x="5703410" y="2168068"/>
            <a:ext cx="3955017" cy="2147704"/>
          </a:xfrm>
          <a:prstGeom prst="rect">
            <a:avLst/>
          </a:prstGeom>
          <a:ln>
            <a:solidFill>
              <a:schemeClr val="tx1"/>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BEAE876B-94F2-497E-8DBA-CC649F464B6A}"/>
              </a:ext>
            </a:extLst>
          </p:cNvPr>
          <p:cNvPicPr>
            <a:picLocks noChangeAspect="1"/>
          </p:cNvPicPr>
          <p:nvPr/>
        </p:nvPicPr>
        <p:blipFill>
          <a:blip r:embed="rId7"/>
          <a:stretch>
            <a:fillRect/>
          </a:stretch>
        </p:blipFill>
        <p:spPr>
          <a:xfrm>
            <a:off x="1681203" y="4943799"/>
            <a:ext cx="9348746" cy="945682"/>
          </a:xfrm>
          <a:prstGeom prst="rect">
            <a:avLst/>
          </a:prstGeom>
          <a:ln>
            <a:solidFill>
              <a:schemeClr val="tx1"/>
            </a:solidFill>
          </a:ln>
          <a:effectLst>
            <a:outerShdw blurRad="50800" dist="38100" dir="2700000" algn="tl" rotWithShape="0">
              <a:prstClr val="black">
                <a:alpha val="40000"/>
              </a:prstClr>
            </a:outerShdw>
          </a:effectLst>
        </p:spPr>
      </p:pic>
      <p:sp>
        <p:nvSpPr>
          <p:cNvPr id="7" name="Oval 6">
            <a:extLst>
              <a:ext uri="{FF2B5EF4-FFF2-40B4-BE49-F238E27FC236}">
                <a16:creationId xmlns:a16="http://schemas.microsoft.com/office/drawing/2014/main" id="{A5B4EDAD-8818-479E-9D1A-F6230F8C6FD4}"/>
              </a:ext>
            </a:extLst>
          </p:cNvPr>
          <p:cNvSpPr/>
          <p:nvPr/>
        </p:nvSpPr>
        <p:spPr>
          <a:xfrm>
            <a:off x="2917930" y="2298112"/>
            <a:ext cx="1514465" cy="2895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corded Sound">
            <a:hlinkClick r:id="" action="ppaction://media"/>
            <a:extLst>
              <a:ext uri="{FF2B5EF4-FFF2-40B4-BE49-F238E27FC236}">
                <a16:creationId xmlns:a16="http://schemas.microsoft.com/office/drawing/2014/main" id="{5B8DC38D-1815-41A0-A6E5-EED2197A6D4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72360" y="220025"/>
            <a:ext cx="487363" cy="487363"/>
          </a:xfrm>
          <a:prstGeom prst="rect">
            <a:avLst/>
          </a:prstGeom>
        </p:spPr>
      </p:pic>
    </p:spTree>
    <p:extLst>
      <p:ext uri="{BB962C8B-B14F-4D97-AF65-F5344CB8AC3E}">
        <p14:creationId xmlns:p14="http://schemas.microsoft.com/office/powerpoint/2010/main" val="2294176935"/>
      </p:ext>
    </p:extLst>
  </p:cSld>
  <p:clrMapOvr>
    <a:masterClrMapping/>
  </p:clrMapOvr>
  <mc:AlternateContent xmlns:mc="http://schemas.openxmlformats.org/markup-compatibility/2006" xmlns:p14="http://schemas.microsoft.com/office/powerpoint/2010/main">
    <mc:Choice Requires="p14">
      <p:transition spd="med" p14:dur="700" advClick="0" advTm="18000">
        <p:fade/>
      </p:transition>
    </mc:Choice>
    <mc:Fallback xmlns="">
      <p:transition spd="med"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13732" fill="hold"/>
                                        <p:tgtEl>
                                          <p:spTgt spid="3"/>
                                        </p:tgtEl>
                                      </p:cBhvr>
                                    </p:cmd>
                                  </p:childTnLst>
                                </p:cTn>
                              </p:par>
                              <p:par>
                                <p:cTn id="7" presetID="22" presetClass="entr" presetSubtype="1" fill="hold" nodeType="withEffect">
                                  <p:stCondLst>
                                    <p:cond delay="1000"/>
                                  </p:stCondLst>
                                  <p:childTnLst>
                                    <p:set>
                                      <p:cBhvr>
                                        <p:cTn id="8" dur="1" fill="hold">
                                          <p:stCondLst>
                                            <p:cond delay="0"/>
                                          </p:stCondLst>
                                        </p:cTn>
                                        <p:tgtEl>
                                          <p:spTgt spid="6"/>
                                        </p:tgtEl>
                                        <p:attrNameLst>
                                          <p:attrName>style.visibility</p:attrName>
                                        </p:attrNameLst>
                                      </p:cBhvr>
                                      <p:to>
                                        <p:strVal val="visible"/>
                                      </p:to>
                                    </p:set>
                                    <p:animEffect transition="in" filter="wipe(up)">
                                      <p:cBhvr>
                                        <p:cTn id="9" dur="2000"/>
                                        <p:tgtEl>
                                          <p:spTgt spid="6"/>
                                        </p:tgtEl>
                                      </p:cBhvr>
                                    </p:animEffect>
                                  </p:childTnLst>
                                </p:cTn>
                              </p:par>
                              <p:par>
                                <p:cTn id="10" presetID="1" presetClass="entr" presetSubtype="0" fill="hold" grpId="0" nodeType="withEffect">
                                  <p:stCondLst>
                                    <p:cond delay="3000"/>
                                  </p:stCondLst>
                                  <p:childTnLst>
                                    <p:set>
                                      <p:cBhvr>
                                        <p:cTn id="11" dur="1" fill="hold">
                                          <p:stCondLst>
                                            <p:cond delay="0"/>
                                          </p:stCondLst>
                                        </p:cTn>
                                        <p:tgtEl>
                                          <p:spTgt spid="7"/>
                                        </p:tgtEl>
                                        <p:attrNameLst>
                                          <p:attrName>style.visibility</p:attrName>
                                        </p:attrNameLst>
                                      </p:cBhvr>
                                      <p:to>
                                        <p:strVal val="visible"/>
                                      </p:to>
                                    </p:set>
                                  </p:childTnLst>
                                </p:cTn>
                              </p:par>
                              <p:par>
                                <p:cTn id="12" presetID="22" presetClass="entr" presetSubtype="1" fill="hold" nodeType="withEffect">
                                  <p:stCondLst>
                                    <p:cond delay="360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2000"/>
                                        <p:tgtEl>
                                          <p:spTgt spid="10"/>
                                        </p:tgtEl>
                                      </p:cBhvr>
                                    </p:animEffect>
                                  </p:childTnLst>
                                </p:cTn>
                              </p:par>
                              <p:par>
                                <p:cTn id="15" presetID="10" presetClass="entr" presetSubtype="0" fill="hold" nodeType="withEffect">
                                  <p:stCondLst>
                                    <p:cond delay="57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
                </p:tgtEl>
              </p:cMediaNode>
            </p:audio>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34547"/>
            <a:ext cx="10972800" cy="945682"/>
          </a:xfrm>
        </p:spPr>
        <p:txBody>
          <a:bodyPr/>
          <a:lstStyle/>
          <a:p>
            <a:pPr>
              <a:lnSpc>
                <a:spcPts val="4800"/>
              </a:lnSpc>
            </a:pPr>
            <a:r>
              <a:rPr lang="en-US" sz="4800" dirty="0"/>
              <a:t>Completing a Closure</a:t>
            </a:r>
          </a:p>
        </p:txBody>
      </p:sp>
      <p:sp>
        <p:nvSpPr>
          <p:cNvPr id="7" name="Content Placeholder 3">
            <a:extLst>
              <a:ext uri="{FF2B5EF4-FFF2-40B4-BE49-F238E27FC236}">
                <a16:creationId xmlns:a16="http://schemas.microsoft.com/office/drawing/2014/main" id="{11040F59-D50B-4808-8364-3B3E969A1238}"/>
              </a:ext>
            </a:extLst>
          </p:cNvPr>
          <p:cNvSpPr>
            <a:spLocks noGrp="1"/>
          </p:cNvSpPr>
          <p:nvPr>
            <p:ph idx="13"/>
          </p:nvPr>
        </p:nvSpPr>
        <p:spPr>
          <a:xfrm>
            <a:off x="798946" y="1306274"/>
            <a:ext cx="10594108" cy="4343237"/>
          </a:xfrm>
        </p:spPr>
        <p:txBody>
          <a:bodyPr/>
          <a:lstStyle/>
          <a:p>
            <a:r>
              <a:rPr lang="en-US" sz="3100" dirty="0"/>
              <a:t>User must “complete” the facility when it is no longer active for it to be removed from the list of closures for closures longer than 14 days.</a:t>
            </a:r>
          </a:p>
          <a:p>
            <a:r>
              <a:rPr lang="en-US" sz="3100" dirty="0"/>
              <a:t>If “Complete All” is selected, this completes the general closure along with all its facilities.</a:t>
            </a:r>
          </a:p>
          <a:p>
            <a:r>
              <a:rPr lang="en-US" sz="3100" dirty="0"/>
              <a:t>If the end date needs to be modified, do this prior to the end date, otherwise the closure can be copied into a new request.</a:t>
            </a:r>
          </a:p>
        </p:txBody>
      </p:sp>
      <p:pic>
        <p:nvPicPr>
          <p:cNvPr id="11" name="Picture 10">
            <a:extLst>
              <a:ext uri="{FF2B5EF4-FFF2-40B4-BE49-F238E27FC236}">
                <a16:creationId xmlns:a16="http://schemas.microsoft.com/office/drawing/2014/main" id="{16969DF3-B503-42CB-9AE2-6318C6433705}"/>
              </a:ext>
            </a:extLst>
          </p:cNvPr>
          <p:cNvPicPr/>
          <p:nvPr/>
        </p:nvPicPr>
        <p:blipFill>
          <a:blip r:embed="rId5"/>
          <a:stretch>
            <a:fillRect/>
          </a:stretch>
        </p:blipFill>
        <p:spPr>
          <a:xfrm>
            <a:off x="353457" y="4242469"/>
            <a:ext cx="8372732" cy="2180160"/>
          </a:xfrm>
          <a:prstGeom prst="rect">
            <a:avLst/>
          </a:prstGeom>
          <a:ln>
            <a:solidFill>
              <a:schemeClr val="tx1"/>
            </a:solidFill>
          </a:ln>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55777BF0-0D90-40DA-84BF-ECBC40D043A5}"/>
              </a:ext>
            </a:extLst>
          </p:cNvPr>
          <p:cNvSpPr/>
          <p:nvPr/>
        </p:nvSpPr>
        <p:spPr>
          <a:xfrm>
            <a:off x="7266217" y="4728458"/>
            <a:ext cx="772887" cy="3497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2" name="Picture 11">
            <a:extLst>
              <a:ext uri="{FF2B5EF4-FFF2-40B4-BE49-F238E27FC236}">
                <a16:creationId xmlns:a16="http://schemas.microsoft.com/office/drawing/2014/main" id="{41BDC4E4-8607-41A0-A8AB-1740C489CB8A}"/>
              </a:ext>
            </a:extLst>
          </p:cNvPr>
          <p:cNvPicPr/>
          <p:nvPr/>
        </p:nvPicPr>
        <p:blipFill rotWithShape="1">
          <a:blip r:embed="rId6"/>
          <a:srcRect l="432" t="2590" r="1670" b="4042"/>
          <a:stretch/>
        </p:blipFill>
        <p:spPr bwMode="auto">
          <a:xfrm>
            <a:off x="8323285" y="4340443"/>
            <a:ext cx="3621532" cy="1960983"/>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4" name="Recorded Sound">
            <a:hlinkClick r:id="" action="ppaction://media"/>
            <a:extLst>
              <a:ext uri="{FF2B5EF4-FFF2-40B4-BE49-F238E27FC236}">
                <a16:creationId xmlns:a16="http://schemas.microsoft.com/office/drawing/2014/main" id="{55BD5DBE-44E0-481B-A50A-5B0F5BAD33A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2237" y="108502"/>
            <a:ext cx="487363" cy="487363"/>
          </a:xfrm>
          <a:prstGeom prst="rect">
            <a:avLst/>
          </a:prstGeom>
        </p:spPr>
      </p:pic>
    </p:spTree>
    <p:extLst>
      <p:ext uri="{BB962C8B-B14F-4D97-AF65-F5344CB8AC3E}">
        <p14:creationId xmlns:p14="http://schemas.microsoft.com/office/powerpoint/2010/main" val="2177400735"/>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23322" fill="hold"/>
                                        <p:tgtEl>
                                          <p:spTgt spid="4"/>
                                        </p:tgtEl>
                                      </p:cBhvr>
                                    </p:cmd>
                                  </p:childTnLst>
                                </p:cTn>
                              </p:par>
                              <p:par>
                                <p:cTn id="7" presetID="22" presetClass="entr" presetSubtype="1" fill="hold" grpId="0" nodeType="withEffect">
                                  <p:stCondLst>
                                    <p:cond delay="1000"/>
                                  </p:stCondLst>
                                  <p:iterate type="wd">
                                    <p:tmPct val="10000"/>
                                  </p:iterate>
                                  <p:childTnLst>
                                    <p:set>
                                      <p:cBhvr>
                                        <p:cTn id="8" dur="1" fill="hold">
                                          <p:stCondLst>
                                            <p:cond delay="0"/>
                                          </p:stCondLst>
                                        </p:cTn>
                                        <p:tgtEl>
                                          <p:spTgt spid="7"/>
                                        </p:tgtEl>
                                        <p:attrNameLst>
                                          <p:attrName>style.visibility</p:attrName>
                                        </p:attrNameLst>
                                      </p:cBhvr>
                                      <p:to>
                                        <p:strVal val="visible"/>
                                      </p:to>
                                    </p:set>
                                    <p:animEffect transition="in" filter="wipe(up)">
                                      <p:cBhvr>
                                        <p:cTn id="9" dur="2000"/>
                                        <p:tgtEl>
                                          <p:spTgt spid="7"/>
                                        </p:tgtEl>
                                      </p:cBhvr>
                                    </p:animEffect>
                                  </p:childTnLst>
                                </p:cTn>
                              </p:par>
                              <p:par>
                                <p:cTn id="10" presetID="22" presetClass="entr" presetSubtype="1" fill="hold" nodeType="withEffect">
                                  <p:stCondLst>
                                    <p:cond delay="730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2000"/>
                                        <p:tgtEl>
                                          <p:spTgt spid="11"/>
                                        </p:tgtEl>
                                      </p:cBhvr>
                                    </p:animEffect>
                                  </p:childTnLst>
                                </p:cTn>
                              </p:par>
                              <p:par>
                                <p:cTn id="13" presetID="1" presetClass="entr" presetSubtype="0" fill="hold" grpId="0" nodeType="withEffect">
                                  <p:stCondLst>
                                    <p:cond delay="9500"/>
                                  </p:stCondLst>
                                  <p:childTnLst>
                                    <p:set>
                                      <p:cBhvr>
                                        <p:cTn id="14" dur="1" fill="hold">
                                          <p:stCondLst>
                                            <p:cond delay="0"/>
                                          </p:stCondLst>
                                        </p:cTn>
                                        <p:tgtEl>
                                          <p:spTgt spid="13"/>
                                        </p:tgtEl>
                                        <p:attrNameLst>
                                          <p:attrName>style.visibility</p:attrName>
                                        </p:attrNameLst>
                                      </p:cBhvr>
                                      <p:to>
                                        <p:strVal val="visible"/>
                                      </p:to>
                                    </p:set>
                                  </p:childTnLst>
                                </p:cTn>
                              </p:par>
                              <p:par>
                                <p:cTn id="15" presetID="10" presetClass="entr" presetSubtype="0" fill="hold" nodeType="withEffect">
                                  <p:stCondLst>
                                    <p:cond delay="102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7" grpId="0" uiExpand="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57691"/>
            <a:ext cx="10972800" cy="900953"/>
          </a:xfrm>
        </p:spPr>
        <p:txBody>
          <a:bodyPr/>
          <a:lstStyle/>
          <a:p>
            <a:pPr>
              <a:lnSpc>
                <a:spcPts val="4800"/>
              </a:lnSpc>
            </a:pPr>
            <a:r>
              <a:rPr lang="en-US" sz="4800" dirty="0"/>
              <a:t>What Closures should be Tracked?</a:t>
            </a:r>
            <a:endParaRPr lang="en-US" sz="4800" i="1" dirty="0">
              <a:solidFill>
                <a:srgbClr val="802F2D"/>
              </a:solidFill>
            </a:endParaRPr>
          </a:p>
        </p:txBody>
      </p:sp>
      <p:sp>
        <p:nvSpPr>
          <p:cNvPr id="4" name="Content Placeholder 3"/>
          <p:cNvSpPr>
            <a:spLocks noGrp="1"/>
          </p:cNvSpPr>
          <p:nvPr>
            <p:ph idx="13"/>
          </p:nvPr>
        </p:nvSpPr>
        <p:spPr>
          <a:xfrm>
            <a:off x="727934" y="1592131"/>
            <a:ext cx="11464066" cy="4383144"/>
          </a:xfrm>
        </p:spPr>
        <p:txBody>
          <a:bodyPr/>
          <a:lstStyle/>
          <a:p>
            <a:r>
              <a:rPr lang="en-US" dirty="0"/>
              <a:t>All let projects or design projects with impacts to an Interstate, US, or State Highways (Lane/Shoulder closure, </a:t>
            </a:r>
            <a:r>
              <a:rPr lang="en-US" dirty="0" err="1"/>
              <a:t>Resrictions</a:t>
            </a:r>
            <a:r>
              <a:rPr lang="en-US" dirty="0"/>
              <a:t>, Full Closure, </a:t>
            </a:r>
            <a:r>
              <a:rPr lang="en-US" dirty="0" err="1"/>
              <a:t>etc</a:t>
            </a:r>
            <a:r>
              <a:rPr lang="en-US" dirty="0"/>
              <a:t>)</a:t>
            </a:r>
          </a:p>
          <a:p>
            <a:r>
              <a:rPr lang="en-US" dirty="0"/>
              <a:t>Any planned maintenance or permitted restrictions of closures on Interstates, US or State Highways</a:t>
            </a:r>
          </a:p>
          <a:p>
            <a:r>
              <a:rPr lang="en-US" dirty="0"/>
              <a:t>Major special events (PGA, Summerfest, Parade, Car Show, Race)</a:t>
            </a:r>
          </a:p>
          <a:p>
            <a:r>
              <a:rPr lang="en-US" dirty="0"/>
              <a:t>Planned Events (Milwaukee Bucks, Green Bay Packers, Wisconsin Badgers)</a:t>
            </a:r>
          </a:p>
          <a:p>
            <a:r>
              <a:rPr lang="en-US" dirty="0"/>
              <a:t>Any unplanned, emergency lane closures</a:t>
            </a:r>
          </a:p>
          <a:p>
            <a:endParaRPr lang="en-US" dirty="0"/>
          </a:p>
          <a:p>
            <a:endParaRPr lang="en-US" dirty="0"/>
          </a:p>
        </p:txBody>
      </p:sp>
      <p:sp>
        <p:nvSpPr>
          <p:cNvPr id="5" name="Content Placeholder 3">
            <a:extLst>
              <a:ext uri="{FF2B5EF4-FFF2-40B4-BE49-F238E27FC236}">
                <a16:creationId xmlns:a16="http://schemas.microsoft.com/office/drawing/2014/main" id="{9CB01564-0CEE-462C-8D80-8212B89FD39D}"/>
              </a:ext>
            </a:extLst>
          </p:cNvPr>
          <p:cNvSpPr txBox="1">
            <a:spLocks/>
          </p:cNvSpPr>
          <p:nvPr/>
        </p:nvSpPr>
        <p:spPr>
          <a:xfrm>
            <a:off x="7273948" y="5487489"/>
            <a:ext cx="4807975" cy="975572"/>
          </a:xfrm>
          <a:prstGeom prst="rect">
            <a:avLst/>
          </a:prstGeom>
          <a:ln/>
        </p:spPr>
        <p:style>
          <a:lnRef idx="0">
            <a:schemeClr val="accent4"/>
          </a:lnRef>
          <a:fillRef idx="3">
            <a:schemeClr val="accent4"/>
          </a:fillRef>
          <a:effectRef idx="3">
            <a:schemeClr val="accent4"/>
          </a:effectRef>
          <a:fontRef idx="minor">
            <a:schemeClr val="lt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baseline="0">
                <a:solidFill>
                  <a:srgbClr val="00416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800" kern="1200" baseline="0">
                <a:solidFill>
                  <a:srgbClr val="802F2D"/>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00416A"/>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2200" kern="1200" baseline="0">
                <a:solidFill>
                  <a:srgbClr val="802F2D"/>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bg1"/>
                </a:solidFill>
              </a:rPr>
              <a:t>Off shoulder work does </a:t>
            </a:r>
            <a:r>
              <a:rPr lang="en-US" u="sng" dirty="0">
                <a:solidFill>
                  <a:schemeClr val="bg1"/>
                </a:solidFill>
              </a:rPr>
              <a:t>not</a:t>
            </a:r>
            <a:r>
              <a:rPr lang="en-US" dirty="0">
                <a:solidFill>
                  <a:schemeClr val="bg1"/>
                </a:solidFill>
              </a:rPr>
              <a:t> need to be entered into LCS</a:t>
            </a:r>
          </a:p>
        </p:txBody>
      </p:sp>
      <p:pic>
        <p:nvPicPr>
          <p:cNvPr id="6" name="Recorded Sound">
            <a:hlinkClick r:id="" action="ppaction://media"/>
            <a:extLst>
              <a:ext uri="{FF2B5EF4-FFF2-40B4-BE49-F238E27FC236}">
                <a16:creationId xmlns:a16="http://schemas.microsoft.com/office/drawing/2014/main" id="{E0DD0DE8-EA40-497A-9678-48724C1CE6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5918" y="357691"/>
            <a:ext cx="487363" cy="487363"/>
          </a:xfrm>
          <a:prstGeom prst="rect">
            <a:avLst/>
          </a:prstGeom>
        </p:spPr>
      </p:pic>
    </p:spTree>
    <p:extLst>
      <p:ext uri="{BB962C8B-B14F-4D97-AF65-F5344CB8AC3E}">
        <p14:creationId xmlns:p14="http://schemas.microsoft.com/office/powerpoint/2010/main" val="4265642801"/>
      </p:ext>
    </p:extLst>
  </p:cSld>
  <p:clrMapOvr>
    <a:masterClrMapping/>
  </p:clrMapOvr>
  <mc:AlternateContent xmlns:mc="http://schemas.openxmlformats.org/markup-compatibility/2006" xmlns:p14="http://schemas.microsoft.com/office/powerpoint/2010/main">
    <mc:Choice Requires="p14">
      <p:transition spd="med" p14:dur="700" advClick="0" advTm="30000">
        <p:fade/>
      </p:transition>
    </mc:Choice>
    <mc:Fallback xmlns="">
      <p:transition spd="med"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4785" fill="hold"/>
                                        <p:tgtEl>
                                          <p:spTgt spid="6"/>
                                        </p:tgtEl>
                                      </p:cBhvr>
                                    </p:cmd>
                                  </p:childTnLst>
                                </p:cTn>
                              </p:par>
                              <p:par>
                                <p:cTn id="7" presetID="2" presetClass="entr" presetSubtype="4" fill="hold" grpId="0" nodeType="withEffect">
                                  <p:stCondLst>
                                    <p:cond delay="1000"/>
                                  </p:stCondLst>
                                  <p:childTnLst>
                                    <p:set>
                                      <p:cBhvr>
                                        <p:cTn id="8" dur="1" fill="hold">
                                          <p:stCondLst>
                                            <p:cond delay="0"/>
                                          </p:stCondLst>
                                        </p:cTn>
                                        <p:tgtEl>
                                          <p:spTgt spid="4">
                                            <p:txEl>
                                              <p:pRg st="0" end="0"/>
                                            </p:txEl>
                                          </p:spTgt>
                                        </p:tgtEl>
                                        <p:attrNameLst>
                                          <p:attrName>style.visibility</p:attrName>
                                        </p:attrNameLst>
                                      </p:cBhvr>
                                      <p:to>
                                        <p:strVal val="visible"/>
                                      </p:to>
                                    </p:set>
                                    <p:anim calcmode="lin" valueType="num">
                                      <p:cBhvr additive="base">
                                        <p:cTn id="9"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0" dur="2000" fill="hold"/>
                                        <p:tgtEl>
                                          <p:spTgt spid="4">
                                            <p:txEl>
                                              <p:pRg st="0" end="0"/>
                                            </p:txEl>
                                          </p:spTgt>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100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20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4">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100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100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additive="base">
                                        <p:cTn id="21" dur="20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2" dur="2000" fill="hold"/>
                                        <p:tgtEl>
                                          <p:spTgt spid="4">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100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20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4">
                                            <p:txEl>
                                              <p:pRg st="4" end="4"/>
                                            </p:txEl>
                                          </p:spTgt>
                                        </p:tgtEl>
                                        <p:attrNameLst>
                                          <p:attrName>ppt_y</p:attrName>
                                        </p:attrNameLst>
                                      </p:cBhvr>
                                      <p:tavLst>
                                        <p:tav tm="0">
                                          <p:val>
                                            <p:strVal val="1+#ppt_h/2"/>
                                          </p:val>
                                        </p:tav>
                                        <p:tav tm="100000">
                                          <p:val>
                                            <p:strVal val="#ppt_y"/>
                                          </p:val>
                                        </p:tav>
                                      </p:tavLst>
                                    </p:anim>
                                  </p:childTnLst>
                                </p:cTn>
                              </p:par>
                              <p:par>
                                <p:cTn id="27" presetID="53" presetClass="entr" presetSubtype="16" fill="hold" grpId="0" nodeType="withEffect">
                                  <p:stCondLst>
                                    <p:cond delay="16000"/>
                                  </p:stCondLst>
                                  <p:childTnLst>
                                    <p:set>
                                      <p:cBhvr>
                                        <p:cTn id="28" dur="1" fill="hold">
                                          <p:stCondLst>
                                            <p:cond delay="0"/>
                                          </p:stCondLst>
                                        </p:cTn>
                                        <p:tgtEl>
                                          <p:spTgt spid="5"/>
                                        </p:tgtEl>
                                        <p:attrNameLst>
                                          <p:attrName>style.visibility</p:attrName>
                                        </p:attrNameLst>
                                      </p:cBhvr>
                                      <p:to>
                                        <p:strVal val="visible"/>
                                      </p:to>
                                    </p:set>
                                    <p:anim calcmode="lin" valueType="num">
                                      <p:cBhvr>
                                        <p:cTn id="29" dur="3000" fill="hold"/>
                                        <p:tgtEl>
                                          <p:spTgt spid="5"/>
                                        </p:tgtEl>
                                        <p:attrNameLst>
                                          <p:attrName>ppt_w</p:attrName>
                                        </p:attrNameLst>
                                      </p:cBhvr>
                                      <p:tavLst>
                                        <p:tav tm="0">
                                          <p:val>
                                            <p:fltVal val="0"/>
                                          </p:val>
                                        </p:tav>
                                        <p:tav tm="100000">
                                          <p:val>
                                            <p:strVal val="#ppt_w"/>
                                          </p:val>
                                        </p:tav>
                                      </p:tavLst>
                                    </p:anim>
                                    <p:anim calcmode="lin" valueType="num">
                                      <p:cBhvr>
                                        <p:cTn id="30" dur="3000" fill="hold"/>
                                        <p:tgtEl>
                                          <p:spTgt spid="5"/>
                                        </p:tgtEl>
                                        <p:attrNameLst>
                                          <p:attrName>ppt_h</p:attrName>
                                        </p:attrNameLst>
                                      </p:cBhvr>
                                      <p:tavLst>
                                        <p:tav tm="0">
                                          <p:val>
                                            <p:fltVal val="0"/>
                                          </p:val>
                                        </p:tav>
                                        <p:tav tm="100000">
                                          <p:val>
                                            <p:strVal val="#ppt_h"/>
                                          </p:val>
                                        </p:tav>
                                      </p:tavLst>
                                    </p:anim>
                                    <p:animEffect transition="in" filter="fade">
                                      <p:cBhvr>
                                        <p:cTn id="31"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6"/>
                </p:tgtEl>
              </p:cMediaNode>
            </p:audio>
          </p:childTnLst>
        </p:cTn>
      </p:par>
    </p:tnLst>
    <p:bldLst>
      <p:bldP spid="4" grpId="0" uiExpand="1" build="allAtOnce"/>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D084F-C38A-4119-B5FB-87EE9300CFA6}"/>
              </a:ext>
            </a:extLst>
          </p:cNvPr>
          <p:cNvSpPr>
            <a:spLocks noGrp="1"/>
          </p:cNvSpPr>
          <p:nvPr>
            <p:ph type="title"/>
          </p:nvPr>
        </p:nvSpPr>
        <p:spPr>
          <a:xfrm>
            <a:off x="609600" y="191706"/>
            <a:ext cx="10972800" cy="757499"/>
          </a:xfrm>
        </p:spPr>
        <p:txBody>
          <a:bodyPr/>
          <a:lstStyle/>
          <a:p>
            <a:r>
              <a:rPr lang="en-US" dirty="0"/>
              <a:t>Search</a:t>
            </a:r>
          </a:p>
        </p:txBody>
      </p:sp>
      <p:pic>
        <p:nvPicPr>
          <p:cNvPr id="8" name="Picture 7">
            <a:extLst>
              <a:ext uri="{FF2B5EF4-FFF2-40B4-BE49-F238E27FC236}">
                <a16:creationId xmlns:a16="http://schemas.microsoft.com/office/drawing/2014/main" id="{5325D7E3-9052-492D-BFE6-849DBD8D3B9A}"/>
              </a:ext>
            </a:extLst>
          </p:cNvPr>
          <p:cNvPicPr>
            <a:picLocks noChangeAspect="1"/>
          </p:cNvPicPr>
          <p:nvPr/>
        </p:nvPicPr>
        <p:blipFill>
          <a:blip r:embed="rId5"/>
          <a:stretch>
            <a:fillRect/>
          </a:stretch>
        </p:blipFill>
        <p:spPr>
          <a:xfrm>
            <a:off x="172631" y="1079599"/>
            <a:ext cx="7573744" cy="4302891"/>
          </a:xfrm>
          <a:prstGeom prst="rect">
            <a:avLst/>
          </a:prstGeom>
          <a:ln>
            <a:solidFill>
              <a:schemeClr val="tx1"/>
            </a:solidFill>
          </a:ln>
          <a:effectLst>
            <a:outerShdw blurRad="50800" dist="38100" dir="2700000" algn="tl" rotWithShape="0">
              <a:prstClr val="black">
                <a:alpha val="40000"/>
              </a:prstClr>
            </a:outerShdw>
          </a:effectLst>
        </p:spPr>
      </p:pic>
      <p:sp>
        <p:nvSpPr>
          <p:cNvPr id="9" name="Rectangle 8">
            <a:extLst>
              <a:ext uri="{FF2B5EF4-FFF2-40B4-BE49-F238E27FC236}">
                <a16:creationId xmlns:a16="http://schemas.microsoft.com/office/drawing/2014/main" id="{521C7FD2-EB1A-45B8-B8FA-DB7397F84D8C}"/>
              </a:ext>
            </a:extLst>
          </p:cNvPr>
          <p:cNvSpPr/>
          <p:nvPr/>
        </p:nvSpPr>
        <p:spPr>
          <a:xfrm>
            <a:off x="145335" y="3971499"/>
            <a:ext cx="1630456" cy="5322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D45ABC3-A605-4679-9DD6-18D2EAA28A89}"/>
              </a:ext>
            </a:extLst>
          </p:cNvPr>
          <p:cNvPicPr>
            <a:picLocks noChangeAspect="1"/>
          </p:cNvPicPr>
          <p:nvPr/>
        </p:nvPicPr>
        <p:blipFill>
          <a:blip r:embed="rId6"/>
          <a:stretch>
            <a:fillRect/>
          </a:stretch>
        </p:blipFill>
        <p:spPr>
          <a:xfrm>
            <a:off x="5234927" y="2419367"/>
            <a:ext cx="6688734" cy="4046816"/>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D685AF18-E41A-498B-A18E-05265E2F84A0}"/>
              </a:ext>
            </a:extLst>
          </p:cNvPr>
          <p:cNvPicPr>
            <a:picLocks noChangeAspect="1"/>
          </p:cNvPicPr>
          <p:nvPr/>
        </p:nvPicPr>
        <p:blipFill rotWithShape="1">
          <a:blip r:embed="rId7"/>
          <a:srcRect l="42808" t="30359" r="37273" b="45507"/>
          <a:stretch/>
        </p:blipFill>
        <p:spPr>
          <a:xfrm>
            <a:off x="9791918" y="1908197"/>
            <a:ext cx="1218927" cy="772427"/>
          </a:xfrm>
          <a:prstGeom prst="rect">
            <a:avLst/>
          </a:prstGeom>
          <a:ln>
            <a:solidFill>
              <a:schemeClr val="tx1"/>
            </a:solidFill>
          </a:ln>
          <a:effectLst>
            <a:outerShdw blurRad="50800" dist="38100" dir="2700000" algn="tl" rotWithShape="0">
              <a:prstClr val="black">
                <a:alpha val="40000"/>
              </a:prstClr>
            </a:outerShdw>
          </a:effectLst>
        </p:spPr>
      </p:pic>
      <p:sp>
        <p:nvSpPr>
          <p:cNvPr id="10" name="Oval 9">
            <a:extLst>
              <a:ext uri="{FF2B5EF4-FFF2-40B4-BE49-F238E27FC236}">
                <a16:creationId xmlns:a16="http://schemas.microsoft.com/office/drawing/2014/main" id="{7BCAE4E8-186A-4E08-984F-16C3C1C42112}"/>
              </a:ext>
            </a:extLst>
          </p:cNvPr>
          <p:cNvSpPr/>
          <p:nvPr/>
        </p:nvSpPr>
        <p:spPr>
          <a:xfrm>
            <a:off x="9133462" y="2578489"/>
            <a:ext cx="464457" cy="26125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Recorded Sound">
            <a:hlinkClick r:id="" action="ppaction://media"/>
            <a:extLst>
              <a:ext uri="{FF2B5EF4-FFF2-40B4-BE49-F238E27FC236}">
                <a16:creationId xmlns:a16="http://schemas.microsoft.com/office/drawing/2014/main" id="{2322E332-817A-4048-9A72-6D146D0780B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0397" y="83092"/>
            <a:ext cx="487363" cy="487363"/>
          </a:xfrm>
          <a:prstGeom prst="rect">
            <a:avLst/>
          </a:prstGeom>
        </p:spPr>
      </p:pic>
    </p:spTree>
    <p:extLst>
      <p:ext uri="{BB962C8B-B14F-4D97-AF65-F5344CB8AC3E}">
        <p14:creationId xmlns:p14="http://schemas.microsoft.com/office/powerpoint/2010/main" val="4139381639"/>
      </p:ext>
    </p:extLst>
  </p:cSld>
  <p:clrMapOvr>
    <a:masterClrMapping/>
  </p:clrMapOvr>
  <mc:AlternateContent xmlns:mc="http://schemas.openxmlformats.org/markup-compatibility/2006" xmlns:p14="http://schemas.microsoft.com/office/powerpoint/2010/main">
    <mc:Choice Requires="p14">
      <p:transition spd="med" p14:dur="700" advClick="0" advTm="22000">
        <p:fade/>
      </p:transition>
    </mc:Choice>
    <mc:Fallback xmlns="">
      <p:transition spd="med" advClick="0"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18632" fill="hold"/>
                                        <p:tgtEl>
                                          <p:spTgt spid="11"/>
                                        </p:tgtEl>
                                      </p:cBhvr>
                                    </p:cmd>
                                  </p:childTnLst>
                                </p:cTn>
                              </p:par>
                              <p:par>
                                <p:cTn id="7" presetID="22" presetClass="entr" presetSubtype="1" fill="hold" nodeType="withEffect">
                                  <p:stCondLst>
                                    <p:cond delay="1000"/>
                                  </p:stCondLst>
                                  <p:childTnLst>
                                    <p:set>
                                      <p:cBhvr>
                                        <p:cTn id="8" dur="1" fill="hold">
                                          <p:stCondLst>
                                            <p:cond delay="0"/>
                                          </p:stCondLst>
                                        </p:cTn>
                                        <p:tgtEl>
                                          <p:spTgt spid="8"/>
                                        </p:tgtEl>
                                        <p:attrNameLst>
                                          <p:attrName>style.visibility</p:attrName>
                                        </p:attrNameLst>
                                      </p:cBhvr>
                                      <p:to>
                                        <p:strVal val="visible"/>
                                      </p:to>
                                    </p:set>
                                    <p:animEffect transition="in" filter="wipe(up)">
                                      <p:cBhvr>
                                        <p:cTn id="9" dur="2000"/>
                                        <p:tgtEl>
                                          <p:spTgt spid="8"/>
                                        </p:tgtEl>
                                      </p:cBhvr>
                                    </p:animEffect>
                                  </p:childTnLst>
                                </p:cTn>
                              </p:par>
                              <p:par>
                                <p:cTn id="10" presetID="1" presetClass="entr" presetSubtype="0" fill="hold" grpId="0" nodeType="withEffect">
                                  <p:stCondLst>
                                    <p:cond delay="3000"/>
                                  </p:stCondLst>
                                  <p:childTnLst>
                                    <p:set>
                                      <p:cBhvr>
                                        <p:cTn id="11" dur="1" fill="hold">
                                          <p:stCondLst>
                                            <p:cond delay="0"/>
                                          </p:stCondLst>
                                        </p:cTn>
                                        <p:tgtEl>
                                          <p:spTgt spid="9"/>
                                        </p:tgtEl>
                                        <p:attrNameLst>
                                          <p:attrName>style.visibility</p:attrName>
                                        </p:attrNameLst>
                                      </p:cBhvr>
                                      <p:to>
                                        <p:strVal val="visible"/>
                                      </p:to>
                                    </p:set>
                                  </p:childTnLst>
                                </p:cTn>
                              </p:par>
                              <p:par>
                                <p:cTn id="12" presetID="10" presetClass="entr" presetSubtype="0" fill="hold" nodeType="withEffect">
                                  <p:stCondLst>
                                    <p:cond delay="380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2000"/>
                                        <p:tgtEl>
                                          <p:spTgt spid="12"/>
                                        </p:tgtEl>
                                      </p:cBhvr>
                                    </p:animEffect>
                                  </p:childTnLst>
                                </p:cTn>
                              </p:par>
                              <p:par>
                                <p:cTn id="15" presetID="1" presetClass="entr" presetSubtype="0" fill="hold" nodeType="withEffect">
                                  <p:stCondLst>
                                    <p:cond delay="600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600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1"/>
                </p:tgtEl>
              </p:cMediaNode>
            </p:audio>
          </p:childTnLst>
        </p:cTn>
      </p:par>
    </p:tnLst>
    <p:bldLst>
      <p:bldP spid="9" grpId="0" animBg="1"/>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2B1370E-2993-4B07-86AD-4A7A18AA824D}"/>
              </a:ext>
            </a:extLst>
          </p:cNvPr>
          <p:cNvPicPr>
            <a:picLocks noChangeAspect="1"/>
          </p:cNvPicPr>
          <p:nvPr/>
        </p:nvPicPr>
        <p:blipFill>
          <a:blip r:embed="rId5"/>
          <a:stretch>
            <a:fillRect/>
          </a:stretch>
        </p:blipFill>
        <p:spPr>
          <a:xfrm>
            <a:off x="595413" y="1598120"/>
            <a:ext cx="1960454" cy="2266774"/>
          </a:xfrm>
          <a:prstGeom prst="rect">
            <a:avLst/>
          </a:prstGeom>
          <a:effectLst>
            <a:outerShdw blurRad="50800" dist="38100" dir="2700000" algn="tl" rotWithShape="0">
              <a:prstClr val="black">
                <a:alpha val="40000"/>
              </a:prstClr>
            </a:outerShdw>
          </a:effectLst>
        </p:spPr>
      </p:pic>
      <p:sp>
        <p:nvSpPr>
          <p:cNvPr id="11" name="Oval 10">
            <a:extLst>
              <a:ext uri="{FF2B5EF4-FFF2-40B4-BE49-F238E27FC236}">
                <a16:creationId xmlns:a16="http://schemas.microsoft.com/office/drawing/2014/main" id="{08D9B180-E835-4306-A386-3D6681DBE6DF}"/>
              </a:ext>
            </a:extLst>
          </p:cNvPr>
          <p:cNvSpPr/>
          <p:nvPr/>
        </p:nvSpPr>
        <p:spPr>
          <a:xfrm>
            <a:off x="791867" y="3350502"/>
            <a:ext cx="1422406" cy="3628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2EB6DE7-1FC0-4A5B-B0DB-FF4273942CC1}"/>
              </a:ext>
            </a:extLst>
          </p:cNvPr>
          <p:cNvPicPr>
            <a:picLocks noChangeAspect="1"/>
          </p:cNvPicPr>
          <p:nvPr/>
        </p:nvPicPr>
        <p:blipFill>
          <a:blip r:embed="rId6"/>
          <a:stretch>
            <a:fillRect/>
          </a:stretch>
        </p:blipFill>
        <p:spPr>
          <a:xfrm>
            <a:off x="2752321" y="329351"/>
            <a:ext cx="8930640" cy="5625826"/>
          </a:xfrm>
          <a:prstGeom prst="rect">
            <a:avLst/>
          </a:prstGeom>
          <a:effectLst>
            <a:outerShdw blurRad="50800" dist="38100" dir="2700000" algn="tl" rotWithShape="0">
              <a:prstClr val="black">
                <a:alpha val="40000"/>
              </a:prstClr>
            </a:outerShdw>
          </a:effectLst>
        </p:spPr>
      </p:pic>
      <p:pic>
        <p:nvPicPr>
          <p:cNvPr id="2" name="Recorded Sound">
            <a:hlinkClick r:id="" action="ppaction://media"/>
            <a:extLst>
              <a:ext uri="{FF2B5EF4-FFF2-40B4-BE49-F238E27FC236}">
                <a16:creationId xmlns:a16="http://schemas.microsoft.com/office/drawing/2014/main" id="{A52BF8B1-0A5A-48C5-AB25-DDBEBB53A60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12429" y="308569"/>
            <a:ext cx="487363" cy="487363"/>
          </a:xfrm>
          <a:prstGeom prst="rect">
            <a:avLst/>
          </a:prstGeom>
        </p:spPr>
      </p:pic>
    </p:spTree>
    <p:extLst>
      <p:ext uri="{BB962C8B-B14F-4D97-AF65-F5344CB8AC3E}">
        <p14:creationId xmlns:p14="http://schemas.microsoft.com/office/powerpoint/2010/main" val="2099718526"/>
      </p:ext>
    </p:extLst>
  </p:cSld>
  <p:clrMapOvr>
    <a:masterClrMapping/>
  </p:clrMapOvr>
  <mc:AlternateContent xmlns:mc="http://schemas.openxmlformats.org/markup-compatibility/2006" xmlns:p14="http://schemas.microsoft.com/office/powerpoint/2010/main">
    <mc:Choice Requires="p14">
      <p:transition spd="med" p14:dur="700" advClick="0" advTm="19000">
        <p:fade/>
      </p:transition>
    </mc:Choice>
    <mc:Fallback xmlns="">
      <p:transition spd="med" advClick="0" advTm="1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15706" fill="hold"/>
                                        <p:tgtEl>
                                          <p:spTgt spid="2"/>
                                        </p:tgtEl>
                                      </p:cBhvr>
                                    </p:cmd>
                                  </p:childTnLst>
                                </p:cTn>
                              </p:par>
                              <p:par>
                                <p:cTn id="7" presetID="10" presetClass="entr" presetSubtype="0" fill="hold" nodeType="withEffect">
                                  <p:stCondLst>
                                    <p:cond delay="11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2000"/>
                                        <p:tgtEl>
                                          <p:spTgt spid="6"/>
                                        </p:tgtEl>
                                      </p:cBhvr>
                                    </p:animEffect>
                                  </p:childTnLst>
                                </p:cTn>
                              </p:par>
                              <p:par>
                                <p:cTn id="10" presetID="1" presetClass="entr" presetSubtype="0" fill="hold" grpId="0" nodeType="withEffect">
                                  <p:stCondLst>
                                    <p:cond delay="3200"/>
                                  </p:stCondLst>
                                  <p:childTnLst>
                                    <p:set>
                                      <p:cBhvr>
                                        <p:cTn id="11" dur="1" fill="hold">
                                          <p:stCondLst>
                                            <p:cond delay="0"/>
                                          </p:stCondLst>
                                        </p:cTn>
                                        <p:tgtEl>
                                          <p:spTgt spid="11"/>
                                        </p:tgtEl>
                                        <p:attrNameLst>
                                          <p:attrName>style.visibility</p:attrName>
                                        </p:attrNameLst>
                                      </p:cBhvr>
                                      <p:to>
                                        <p:strVal val="visible"/>
                                      </p:to>
                                    </p:set>
                                  </p:childTnLst>
                                </p:cTn>
                              </p:par>
                              <p:par>
                                <p:cTn id="12" presetID="10" presetClass="entr" presetSubtype="0" fill="hold" nodeType="withEffect">
                                  <p:stCondLst>
                                    <p:cond delay="38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1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621746-36CE-4394-B1E7-9EEDCD0FDE0B}"/>
              </a:ext>
            </a:extLst>
          </p:cNvPr>
          <p:cNvPicPr>
            <a:picLocks noChangeAspect="1"/>
          </p:cNvPicPr>
          <p:nvPr/>
        </p:nvPicPr>
        <p:blipFill rotWithShape="1">
          <a:blip r:embed="rId5"/>
          <a:srcRect l="19066" t="26193" r="19411"/>
          <a:stretch/>
        </p:blipFill>
        <p:spPr>
          <a:xfrm>
            <a:off x="8150086" y="1545821"/>
            <a:ext cx="3829816" cy="4266749"/>
          </a:xfrm>
          <a:prstGeom prst="rect">
            <a:avLst/>
          </a:prstGeom>
          <a:ln>
            <a:solidFill>
              <a:schemeClr val="tx1"/>
            </a:solidFill>
          </a:ln>
          <a:effectLst>
            <a:outerShdw blurRad="50800" dist="38100" dir="2700000" algn="tl" rotWithShape="0">
              <a:prstClr val="black">
                <a:alpha val="40000"/>
              </a:prstClr>
            </a:outerShdw>
          </a:effectLst>
        </p:spPr>
      </p:pic>
      <p:sp>
        <p:nvSpPr>
          <p:cNvPr id="2" name="Title 1"/>
          <p:cNvSpPr>
            <a:spLocks noGrp="1"/>
          </p:cNvSpPr>
          <p:nvPr>
            <p:ph type="title"/>
          </p:nvPr>
        </p:nvSpPr>
        <p:spPr>
          <a:xfrm>
            <a:off x="594360" y="335944"/>
            <a:ext cx="10972800" cy="953317"/>
          </a:xfrm>
        </p:spPr>
        <p:txBody>
          <a:bodyPr/>
          <a:lstStyle/>
          <a:p>
            <a:pPr>
              <a:lnSpc>
                <a:spcPts val="4800"/>
              </a:lnSpc>
            </a:pPr>
            <a:r>
              <a:rPr lang="en-US" sz="4800" dirty="0"/>
              <a:t>Resources</a:t>
            </a:r>
          </a:p>
        </p:txBody>
      </p:sp>
      <p:sp>
        <p:nvSpPr>
          <p:cNvPr id="4" name="Content Placeholder 3"/>
          <p:cNvSpPr>
            <a:spLocks noGrp="1"/>
          </p:cNvSpPr>
          <p:nvPr>
            <p:ph idx="13"/>
          </p:nvPr>
        </p:nvSpPr>
        <p:spPr>
          <a:xfrm>
            <a:off x="594360" y="1545821"/>
            <a:ext cx="7488820" cy="4407939"/>
          </a:xfrm>
        </p:spPr>
        <p:txBody>
          <a:bodyPr/>
          <a:lstStyle/>
          <a:p>
            <a:r>
              <a:rPr lang="en-US" sz="3600" dirty="0"/>
              <a:t>LCS Homepage</a:t>
            </a:r>
          </a:p>
          <a:p>
            <a:pPr lvl="1"/>
            <a:r>
              <a:rPr lang="en-US" sz="3200" dirty="0">
                <a:hlinkClick r:id="rId6"/>
              </a:rPr>
              <a:t>https://transportal.cee.wisc.edu/closures/</a:t>
            </a:r>
            <a:r>
              <a:rPr lang="en-US" sz="3200" dirty="0"/>
              <a:t>  </a:t>
            </a:r>
          </a:p>
          <a:p>
            <a:r>
              <a:rPr lang="en-US" sz="3600" dirty="0"/>
              <a:t>User Manual and Recorded Trainings </a:t>
            </a:r>
          </a:p>
          <a:p>
            <a:r>
              <a:rPr lang="en-US" sz="3600" dirty="0"/>
              <a:t>LCS Training Site – “sandbox”</a:t>
            </a:r>
          </a:p>
          <a:p>
            <a:pPr lvl="1"/>
            <a:r>
              <a:rPr lang="en-US" sz="3200" dirty="0"/>
              <a:t>For users to learn, practice and test closures</a:t>
            </a:r>
          </a:p>
          <a:p>
            <a:r>
              <a:rPr lang="en-US" sz="3600" dirty="0"/>
              <a:t>Technical Support, User Account and Issues Entering Closure Requests </a:t>
            </a:r>
          </a:p>
          <a:p>
            <a:pPr lvl="1"/>
            <a:r>
              <a:rPr lang="en-US" sz="3200" dirty="0">
                <a:hlinkClick r:id="rId7"/>
              </a:rPr>
              <a:t>wislcs@topslab.wisc.edu</a:t>
            </a:r>
            <a:r>
              <a:rPr lang="en-US" sz="3200" dirty="0"/>
              <a:t> </a:t>
            </a:r>
          </a:p>
        </p:txBody>
      </p:sp>
      <p:sp>
        <p:nvSpPr>
          <p:cNvPr id="3" name="Rectangle 2">
            <a:extLst>
              <a:ext uri="{FF2B5EF4-FFF2-40B4-BE49-F238E27FC236}">
                <a16:creationId xmlns:a16="http://schemas.microsoft.com/office/drawing/2014/main" id="{AAC3E2DF-8519-483D-B65D-9E8B9F4F134C}"/>
              </a:ext>
            </a:extLst>
          </p:cNvPr>
          <p:cNvSpPr/>
          <p:nvPr/>
        </p:nvSpPr>
        <p:spPr>
          <a:xfrm>
            <a:off x="8083180" y="4559506"/>
            <a:ext cx="3982280" cy="3553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FA5CEBF-CC6F-4EAC-B71F-8EE52B37EED8}"/>
              </a:ext>
            </a:extLst>
          </p:cNvPr>
          <p:cNvSpPr/>
          <p:nvPr/>
        </p:nvSpPr>
        <p:spPr>
          <a:xfrm>
            <a:off x="8083180" y="4991737"/>
            <a:ext cx="3982280" cy="2964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corded Sound">
            <a:hlinkClick r:id="" action="ppaction://media"/>
            <a:extLst>
              <a:ext uri="{FF2B5EF4-FFF2-40B4-BE49-F238E27FC236}">
                <a16:creationId xmlns:a16="http://schemas.microsoft.com/office/drawing/2014/main" id="{288EFDC9-1346-44F2-97C0-28BF40C4F96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50678" y="220096"/>
            <a:ext cx="487363" cy="487363"/>
          </a:xfrm>
          <a:prstGeom prst="rect">
            <a:avLst/>
          </a:prstGeom>
        </p:spPr>
      </p:pic>
    </p:spTree>
    <p:extLst>
      <p:ext uri="{BB962C8B-B14F-4D97-AF65-F5344CB8AC3E}">
        <p14:creationId xmlns:p14="http://schemas.microsoft.com/office/powerpoint/2010/main" val="1762176410"/>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29" fill="hold"/>
                                        <p:tgtEl>
                                          <p:spTgt spid="5"/>
                                        </p:tgtEl>
                                      </p:cBhvr>
                                    </p:cmd>
                                  </p:childTnLst>
                                </p:cTn>
                              </p:par>
                              <p:par>
                                <p:cTn id="7" presetID="22" presetClass="entr" presetSubtype="1" fill="hold" grpId="0" nodeType="withEffect">
                                  <p:stCondLst>
                                    <p:cond delay="400"/>
                                  </p:stCondLst>
                                  <p:childTnLst>
                                    <p:set>
                                      <p:cBhvr>
                                        <p:cTn id="8" dur="1" fill="hold">
                                          <p:stCondLst>
                                            <p:cond delay="0"/>
                                          </p:stCondLst>
                                        </p:cTn>
                                        <p:tgtEl>
                                          <p:spTgt spid="4">
                                            <p:txEl>
                                              <p:pRg st="0" end="0"/>
                                            </p:txEl>
                                          </p:spTgt>
                                        </p:tgtEl>
                                        <p:attrNameLst>
                                          <p:attrName>style.visibility</p:attrName>
                                        </p:attrNameLst>
                                      </p:cBhvr>
                                      <p:to>
                                        <p:strVal val="visible"/>
                                      </p:to>
                                    </p:set>
                                    <p:animEffect transition="in" filter="wipe(up)">
                                      <p:cBhvr>
                                        <p:cTn id="9" dur="2000"/>
                                        <p:tgtEl>
                                          <p:spTgt spid="4">
                                            <p:txEl>
                                              <p:pRg st="0" end="0"/>
                                            </p:txEl>
                                          </p:spTgt>
                                        </p:tgtEl>
                                      </p:cBhvr>
                                    </p:animEffect>
                                  </p:childTnLst>
                                </p:cTn>
                              </p:par>
                              <p:par>
                                <p:cTn id="10" presetID="22" presetClass="entr" presetSubtype="1" fill="hold" grpId="0" nodeType="withEffect">
                                  <p:stCondLst>
                                    <p:cond delay="250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2000"/>
                                        <p:tgtEl>
                                          <p:spTgt spid="4">
                                            <p:txEl>
                                              <p:pRg st="1" end="1"/>
                                            </p:txEl>
                                          </p:spTgt>
                                        </p:tgtEl>
                                      </p:cBhvr>
                                    </p:animEffect>
                                  </p:childTnLst>
                                </p:cTn>
                              </p:par>
                              <p:par>
                                <p:cTn id="13" presetID="22" presetClass="entr" presetSubtype="4" fill="hold" nodeType="withEffect">
                                  <p:stCondLst>
                                    <p:cond delay="460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2000"/>
                                        <p:tgtEl>
                                          <p:spTgt spid="7"/>
                                        </p:tgtEl>
                                      </p:cBhvr>
                                    </p:animEffect>
                                  </p:childTnLst>
                                </p:cTn>
                              </p:par>
                              <p:par>
                                <p:cTn id="16" presetID="22" presetClass="entr" presetSubtype="1" fill="hold" grpId="0" nodeType="withEffect">
                                  <p:stCondLst>
                                    <p:cond delay="660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wipe(up)">
                                      <p:cBhvr>
                                        <p:cTn id="18" dur="2000"/>
                                        <p:tgtEl>
                                          <p:spTgt spid="4">
                                            <p:txEl>
                                              <p:pRg st="2" end="2"/>
                                            </p:txEl>
                                          </p:spTgt>
                                        </p:tgtEl>
                                      </p:cBhvr>
                                    </p:animEffect>
                                  </p:childTnLst>
                                </p:cTn>
                              </p:par>
                              <p:par>
                                <p:cTn id="19" presetID="1" presetClass="entr" presetSubtype="0" fill="hold" grpId="0" nodeType="withEffect">
                                  <p:stCondLst>
                                    <p:cond delay="8700"/>
                                  </p:stCondLst>
                                  <p:childTnLst>
                                    <p:set>
                                      <p:cBhvr>
                                        <p:cTn id="20" dur="1" fill="hold">
                                          <p:stCondLst>
                                            <p:cond delay="0"/>
                                          </p:stCondLst>
                                        </p:cTn>
                                        <p:tgtEl>
                                          <p:spTgt spid="3"/>
                                        </p:tgtEl>
                                        <p:attrNameLst>
                                          <p:attrName>style.visibility</p:attrName>
                                        </p:attrNameLst>
                                      </p:cBhvr>
                                      <p:to>
                                        <p:strVal val="visible"/>
                                      </p:to>
                                    </p:set>
                                  </p:childTnLst>
                                </p:cTn>
                              </p:par>
                              <p:par>
                                <p:cTn id="21" presetID="22" presetClass="entr" presetSubtype="1" fill="hold" grpId="0" nodeType="withEffect">
                                  <p:stCondLst>
                                    <p:cond delay="930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wipe(up)">
                                      <p:cBhvr>
                                        <p:cTn id="23" dur="2000"/>
                                        <p:tgtEl>
                                          <p:spTgt spid="4">
                                            <p:txEl>
                                              <p:pRg st="3" end="3"/>
                                            </p:txEl>
                                          </p:spTgt>
                                        </p:tgtEl>
                                      </p:cBhvr>
                                    </p:animEffect>
                                  </p:childTnLst>
                                </p:cTn>
                              </p:par>
                              <p:par>
                                <p:cTn id="24" presetID="1" presetClass="entr" presetSubtype="0" fill="hold" grpId="0" nodeType="withEffect">
                                  <p:stCondLst>
                                    <p:cond delay="11300"/>
                                  </p:stCondLst>
                                  <p:childTnLst>
                                    <p:set>
                                      <p:cBhvr>
                                        <p:cTn id="25" dur="1" fill="hold">
                                          <p:stCondLst>
                                            <p:cond delay="0"/>
                                          </p:stCondLst>
                                        </p:cTn>
                                        <p:tgtEl>
                                          <p:spTgt spid="6"/>
                                        </p:tgtEl>
                                        <p:attrNameLst>
                                          <p:attrName>style.visibility</p:attrName>
                                        </p:attrNameLst>
                                      </p:cBhvr>
                                      <p:to>
                                        <p:strVal val="visible"/>
                                      </p:to>
                                    </p:set>
                                  </p:childTnLst>
                                </p:cTn>
                              </p:par>
                              <p:par>
                                <p:cTn id="26" presetID="22" presetClass="entr" presetSubtype="1" fill="hold" grpId="0" nodeType="withEffect">
                                  <p:stCondLst>
                                    <p:cond delay="1190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wipe(up)">
                                      <p:cBhvr>
                                        <p:cTn id="28" dur="2000"/>
                                        <p:tgtEl>
                                          <p:spTgt spid="4">
                                            <p:txEl>
                                              <p:pRg st="4" end="4"/>
                                            </p:txEl>
                                          </p:spTgt>
                                        </p:tgtEl>
                                      </p:cBhvr>
                                    </p:animEffect>
                                  </p:childTnLst>
                                </p:cTn>
                              </p:par>
                              <p:par>
                                <p:cTn id="29" presetID="22" presetClass="entr" presetSubtype="1" fill="hold" grpId="0" nodeType="withEffect">
                                  <p:stCondLst>
                                    <p:cond delay="1410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wipe(up)">
                                      <p:cBhvr>
                                        <p:cTn id="31" dur="2000"/>
                                        <p:tgtEl>
                                          <p:spTgt spid="4">
                                            <p:txEl>
                                              <p:pRg st="5" end="5"/>
                                            </p:txEl>
                                          </p:spTgt>
                                        </p:tgtEl>
                                      </p:cBhvr>
                                    </p:animEffect>
                                  </p:childTnLst>
                                </p:cTn>
                              </p:par>
                              <p:par>
                                <p:cTn id="32" presetID="22" presetClass="entr" presetSubtype="1" fill="hold" grpId="0" nodeType="withEffect">
                                  <p:stCondLst>
                                    <p:cond delay="16200"/>
                                  </p:stCondLst>
                                  <p:childTnLst>
                                    <p:set>
                                      <p:cBhvr>
                                        <p:cTn id="33" dur="1" fill="hold">
                                          <p:stCondLst>
                                            <p:cond delay="0"/>
                                          </p:stCondLst>
                                        </p:cTn>
                                        <p:tgtEl>
                                          <p:spTgt spid="4">
                                            <p:txEl>
                                              <p:pRg st="6" end="6"/>
                                            </p:txEl>
                                          </p:spTgt>
                                        </p:tgtEl>
                                        <p:attrNameLst>
                                          <p:attrName>style.visibility</p:attrName>
                                        </p:attrNameLst>
                                      </p:cBhvr>
                                      <p:to>
                                        <p:strVal val="visible"/>
                                      </p:to>
                                    </p:set>
                                    <p:animEffect transition="in" filter="wipe(up)">
                                      <p:cBhvr>
                                        <p:cTn id="34" dur="2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5"/>
                </p:tgtEl>
              </p:cMediaNode>
            </p:audio>
          </p:childTnLst>
        </p:cTn>
      </p:par>
    </p:tnLst>
    <p:bldLst>
      <p:bldP spid="4" grpId="0" uiExpand="1" build="p"/>
      <p:bldP spid="3"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50959"/>
            <a:ext cx="10972800" cy="1270528"/>
          </a:xfrm>
        </p:spPr>
        <p:txBody>
          <a:bodyPr/>
          <a:lstStyle/>
          <a:p>
            <a:pPr>
              <a:lnSpc>
                <a:spcPts val="4800"/>
              </a:lnSpc>
            </a:pPr>
            <a:r>
              <a:rPr lang="en-US" sz="4800" dirty="0"/>
              <a:t>Getting Started in LCS</a:t>
            </a:r>
          </a:p>
        </p:txBody>
      </p:sp>
      <p:sp>
        <p:nvSpPr>
          <p:cNvPr id="4" name="Content Placeholder 3"/>
          <p:cNvSpPr>
            <a:spLocks noGrp="1"/>
          </p:cNvSpPr>
          <p:nvPr>
            <p:ph idx="13"/>
          </p:nvPr>
        </p:nvSpPr>
        <p:spPr>
          <a:xfrm>
            <a:off x="352157" y="1912560"/>
            <a:ext cx="6290281" cy="4065036"/>
          </a:xfrm>
        </p:spPr>
        <p:txBody>
          <a:bodyPr/>
          <a:lstStyle/>
          <a:p>
            <a:r>
              <a:rPr lang="en-US" sz="3100" dirty="0"/>
              <a:t>Logging on:  </a:t>
            </a:r>
            <a:r>
              <a:rPr lang="en-US" sz="3100" dirty="0">
                <a:hlinkClick r:id="rId5"/>
              </a:rPr>
              <a:t>https://transportal.cee.wisc.edu/closures/</a:t>
            </a:r>
            <a:endParaRPr lang="en-US" sz="3100" dirty="0"/>
          </a:p>
        </p:txBody>
      </p:sp>
      <p:pic>
        <p:nvPicPr>
          <p:cNvPr id="5" name="Picture 4">
            <a:extLst>
              <a:ext uri="{FF2B5EF4-FFF2-40B4-BE49-F238E27FC236}">
                <a16:creationId xmlns:a16="http://schemas.microsoft.com/office/drawing/2014/main" id="{54284CBE-BED6-4E06-ACDB-4269FAE08BDE}"/>
              </a:ext>
            </a:extLst>
          </p:cNvPr>
          <p:cNvPicPr/>
          <p:nvPr/>
        </p:nvPicPr>
        <p:blipFill>
          <a:blip r:embed="rId6"/>
          <a:stretch>
            <a:fillRect/>
          </a:stretch>
        </p:blipFill>
        <p:spPr>
          <a:xfrm>
            <a:off x="1370866" y="3043396"/>
            <a:ext cx="4560116" cy="2763304"/>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929A0B66-A730-43F6-9BB4-EE5EE83FD325}"/>
              </a:ext>
            </a:extLst>
          </p:cNvPr>
          <p:cNvPicPr>
            <a:picLocks noChangeAspect="1"/>
          </p:cNvPicPr>
          <p:nvPr/>
        </p:nvPicPr>
        <p:blipFill>
          <a:blip r:embed="rId7"/>
          <a:stretch>
            <a:fillRect/>
          </a:stretch>
        </p:blipFill>
        <p:spPr>
          <a:xfrm>
            <a:off x="6692248" y="1572321"/>
            <a:ext cx="5313820" cy="4934720"/>
          </a:xfrm>
          <a:prstGeom prst="rect">
            <a:avLst/>
          </a:prstGeom>
          <a:ln>
            <a:solidFill>
              <a:schemeClr val="tx1"/>
            </a:solidFill>
          </a:ln>
          <a:effectLst>
            <a:outerShdw blurRad="50800" dist="38100" dir="2700000" algn="tl" rotWithShape="0">
              <a:prstClr val="black">
                <a:alpha val="40000"/>
              </a:prstClr>
            </a:outerShdw>
          </a:effectLst>
        </p:spPr>
      </p:pic>
      <p:sp>
        <p:nvSpPr>
          <p:cNvPr id="7" name="Content Placeholder 3">
            <a:extLst>
              <a:ext uri="{FF2B5EF4-FFF2-40B4-BE49-F238E27FC236}">
                <a16:creationId xmlns:a16="http://schemas.microsoft.com/office/drawing/2014/main" id="{7AC940E4-A7BB-497C-95A3-E1522BA06E84}"/>
              </a:ext>
            </a:extLst>
          </p:cNvPr>
          <p:cNvSpPr txBox="1">
            <a:spLocks/>
          </p:cNvSpPr>
          <p:nvPr/>
        </p:nvSpPr>
        <p:spPr>
          <a:xfrm>
            <a:off x="6520932" y="4944685"/>
            <a:ext cx="1160029" cy="577820"/>
          </a:xfrm>
          <a:prstGeom prst="rect">
            <a:avLst/>
          </a:prstGeom>
          <a:ln/>
        </p:spPr>
        <p:style>
          <a:lnRef idx="0">
            <a:schemeClr val="accent4"/>
          </a:lnRef>
          <a:fillRef idx="3">
            <a:schemeClr val="accent4"/>
          </a:fillRef>
          <a:effectRef idx="3">
            <a:schemeClr val="accent4"/>
          </a:effectRef>
          <a:fontRef idx="minor">
            <a:schemeClr val="lt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baseline="0">
                <a:solidFill>
                  <a:srgbClr val="00416A"/>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800" kern="1200" baseline="0">
                <a:solidFill>
                  <a:srgbClr val="802F2D"/>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00416A"/>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2200" kern="1200" baseline="0">
                <a:solidFill>
                  <a:srgbClr val="802F2D"/>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solidFill>
                  <a:schemeClr val="bg1"/>
                </a:solidFill>
              </a:rPr>
              <a:t>New User? Start here</a:t>
            </a:r>
          </a:p>
        </p:txBody>
      </p:sp>
      <p:sp>
        <p:nvSpPr>
          <p:cNvPr id="3" name="Rectangle 2">
            <a:extLst>
              <a:ext uri="{FF2B5EF4-FFF2-40B4-BE49-F238E27FC236}">
                <a16:creationId xmlns:a16="http://schemas.microsoft.com/office/drawing/2014/main" id="{1B2B19FC-7425-4375-921C-64FEEED79A24}"/>
              </a:ext>
            </a:extLst>
          </p:cNvPr>
          <p:cNvSpPr/>
          <p:nvPr/>
        </p:nvSpPr>
        <p:spPr>
          <a:xfrm>
            <a:off x="7648687" y="5034579"/>
            <a:ext cx="3172447" cy="39803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Recorded Sound">
            <a:hlinkClick r:id="" action="ppaction://media"/>
            <a:extLst>
              <a:ext uri="{FF2B5EF4-FFF2-40B4-BE49-F238E27FC236}">
                <a16:creationId xmlns:a16="http://schemas.microsoft.com/office/drawing/2014/main" id="{0C41C0D9-396F-44FB-941E-855906EB8E2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65918" y="350959"/>
            <a:ext cx="487363" cy="487363"/>
          </a:xfrm>
          <a:prstGeom prst="rect">
            <a:avLst/>
          </a:prstGeom>
        </p:spPr>
      </p:pic>
    </p:spTree>
    <p:extLst>
      <p:ext uri="{BB962C8B-B14F-4D97-AF65-F5344CB8AC3E}">
        <p14:creationId xmlns:p14="http://schemas.microsoft.com/office/powerpoint/2010/main" val="2373108226"/>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1000"/>
                            </p:stCondLst>
                            <p:childTnLst>
                              <p:par>
                                <p:cTn id="8" presetID="6" presetClass="entr" presetSubtype="32" fill="hold" nodeType="after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circle(out)">
                                      <p:cBhvr>
                                        <p:cTn id="10" dur="2000"/>
                                        <p:tgtEl>
                                          <p:spTgt spid="6"/>
                                        </p:tgtEl>
                                      </p:cBhvr>
                                    </p:animEffect>
                                  </p:childTnLst>
                                </p:cTn>
                              </p:par>
                              <p:par>
                                <p:cTn id="11" presetID="1" presetClass="mediacall" presetSubtype="0" fill="hold" nodeType="withEffect">
                                  <p:stCondLst>
                                    <p:cond delay="0"/>
                                  </p:stCondLst>
                                  <p:childTnLst>
                                    <p:cmd type="call" cmd="playFrom(0.0)">
                                      <p:cBhvr>
                                        <p:cTn id="12" dur="5675" fill="hold"/>
                                        <p:tgtEl>
                                          <p:spTgt spid="8"/>
                                        </p:tgtEl>
                                      </p:cBhvr>
                                    </p:cmd>
                                  </p:childTnLst>
                                </p:cTn>
                              </p:par>
                            </p:childTnLst>
                          </p:cTn>
                        </p:par>
                        <p:par>
                          <p:cTn id="13" fill="hold">
                            <p:stCondLst>
                              <p:cond delay="6675"/>
                            </p:stCondLst>
                            <p:childTnLst>
                              <p:par>
                                <p:cTn id="14" presetID="6" presetClass="entr" presetSubtype="32" fill="hold" nodeType="afterEffect">
                                  <p:stCondLst>
                                    <p:cond delay="1000"/>
                                  </p:stCondLst>
                                  <p:childTnLst>
                                    <p:set>
                                      <p:cBhvr>
                                        <p:cTn id="15" dur="1" fill="hold">
                                          <p:stCondLst>
                                            <p:cond delay="0"/>
                                          </p:stCondLst>
                                        </p:cTn>
                                        <p:tgtEl>
                                          <p:spTgt spid="5"/>
                                        </p:tgtEl>
                                        <p:attrNameLst>
                                          <p:attrName>style.visibility</p:attrName>
                                        </p:attrNameLst>
                                      </p:cBhvr>
                                      <p:to>
                                        <p:strVal val="visible"/>
                                      </p:to>
                                    </p:set>
                                    <p:animEffect transition="in" filter="circle(out)">
                                      <p:cBhvr>
                                        <p:cTn id="16" dur="2000"/>
                                        <p:tgtEl>
                                          <p:spTgt spid="5"/>
                                        </p:tgtEl>
                                      </p:cBhvr>
                                    </p:animEffect>
                                  </p:childTnLst>
                                </p:cTn>
                              </p:par>
                            </p:childTnLst>
                          </p:cTn>
                        </p:par>
                        <p:par>
                          <p:cTn id="17" fill="hold">
                            <p:stCondLst>
                              <p:cond delay="9675"/>
                            </p:stCondLst>
                            <p:childTnLst>
                              <p:par>
                                <p:cTn id="18" presetID="21" presetClass="entr" presetSubtype="1" fill="hold" grpId="0" nodeType="afterEffect">
                                  <p:stCondLst>
                                    <p:cond delay="1000"/>
                                  </p:stCondLst>
                                  <p:childTnLst>
                                    <p:set>
                                      <p:cBhvr>
                                        <p:cTn id="19" dur="1" fill="hold">
                                          <p:stCondLst>
                                            <p:cond delay="0"/>
                                          </p:stCondLst>
                                        </p:cTn>
                                        <p:tgtEl>
                                          <p:spTgt spid="7"/>
                                        </p:tgtEl>
                                        <p:attrNameLst>
                                          <p:attrName>style.visibility</p:attrName>
                                        </p:attrNameLst>
                                      </p:cBhvr>
                                      <p:to>
                                        <p:strVal val="visible"/>
                                      </p:to>
                                    </p:set>
                                    <p:animEffect transition="in" filter="wheel(1)">
                                      <p:cBhvr>
                                        <p:cTn id="20" dur="2000"/>
                                        <p:tgtEl>
                                          <p:spTgt spid="7"/>
                                        </p:tgtEl>
                                      </p:cBhvr>
                                    </p:animEffect>
                                  </p:childTnLst>
                                </p:cTn>
                              </p:par>
                            </p:childTnLst>
                          </p:cTn>
                        </p:par>
                        <p:par>
                          <p:cTn id="21" fill="hold">
                            <p:stCondLst>
                              <p:cond delay="12675"/>
                            </p:stCondLst>
                            <p:childTnLst>
                              <p:par>
                                <p:cTn id="22" presetID="22" presetClass="entr" presetSubtype="4" fill="hold" grpId="0" nodeType="afterEffect">
                                  <p:stCondLst>
                                    <p:cond delay="50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8"/>
                </p:tgtEl>
              </p:cMediaNode>
            </p:audio>
          </p:childTnLst>
        </p:cTn>
      </p:par>
    </p:tnLst>
    <p:bldLst>
      <p:bldP spid="4" grpId="0" build="p"/>
      <p:bldP spid="7"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65580"/>
            <a:ext cx="10972800" cy="838200"/>
          </a:xfrm>
        </p:spPr>
        <p:txBody>
          <a:bodyPr/>
          <a:lstStyle/>
          <a:p>
            <a:pPr>
              <a:lnSpc>
                <a:spcPts val="4800"/>
              </a:lnSpc>
            </a:pPr>
            <a:r>
              <a:rPr lang="en-US" sz="4800" dirty="0"/>
              <a:t>User Types</a:t>
            </a:r>
          </a:p>
        </p:txBody>
      </p:sp>
      <p:sp>
        <p:nvSpPr>
          <p:cNvPr id="4" name="Content Placeholder 3"/>
          <p:cNvSpPr>
            <a:spLocks noGrp="1"/>
          </p:cNvSpPr>
          <p:nvPr>
            <p:ph idx="13"/>
          </p:nvPr>
        </p:nvSpPr>
        <p:spPr>
          <a:xfrm>
            <a:off x="695663" y="1434424"/>
            <a:ext cx="9739256" cy="4488797"/>
          </a:xfrm>
        </p:spPr>
        <p:txBody>
          <a:bodyPr/>
          <a:lstStyle/>
          <a:p>
            <a:r>
              <a:rPr lang="en-US" sz="3100" dirty="0"/>
              <a:t>A user may only enter and act upon a closure of the same type as the user's type.  </a:t>
            </a:r>
          </a:p>
          <a:p>
            <a:r>
              <a:rPr lang="en-US" sz="3100" dirty="0"/>
              <a:t>The user type options in LCS include:</a:t>
            </a:r>
            <a:endParaRPr lang="en-US" sz="2700" dirty="0"/>
          </a:p>
          <a:p>
            <a:pPr lvl="1"/>
            <a:r>
              <a:rPr lang="en-US" sz="2700" dirty="0"/>
              <a:t>Construction – </a:t>
            </a:r>
            <a:r>
              <a:rPr lang="en-US" sz="2700" b="1" dirty="0"/>
              <a:t>must</a:t>
            </a:r>
            <a:r>
              <a:rPr lang="en-US" sz="2700" dirty="0"/>
              <a:t> have a WisDOT Project ID</a:t>
            </a:r>
          </a:p>
          <a:p>
            <a:pPr lvl="1"/>
            <a:r>
              <a:rPr lang="en-US" sz="2700" dirty="0"/>
              <a:t>Maintenance – maintenance work required by state/local/county</a:t>
            </a:r>
          </a:p>
          <a:p>
            <a:pPr lvl="1"/>
            <a:r>
              <a:rPr lang="en-US" sz="2700" dirty="0"/>
              <a:t>Permit – </a:t>
            </a:r>
            <a:r>
              <a:rPr lang="en-US" sz="2700" b="1" dirty="0"/>
              <a:t>must</a:t>
            </a:r>
            <a:r>
              <a:rPr lang="en-US" sz="2700" dirty="0"/>
              <a:t> have a permit number</a:t>
            </a:r>
            <a:endParaRPr lang="en-US" sz="3100" dirty="0"/>
          </a:p>
          <a:p>
            <a:endParaRPr lang="en-US" sz="3100" dirty="0"/>
          </a:p>
        </p:txBody>
      </p:sp>
      <p:sp>
        <p:nvSpPr>
          <p:cNvPr id="9" name="TextBox 8">
            <a:extLst>
              <a:ext uri="{FF2B5EF4-FFF2-40B4-BE49-F238E27FC236}">
                <a16:creationId xmlns:a16="http://schemas.microsoft.com/office/drawing/2014/main" id="{B5973022-4AC9-4623-8A7E-FC377C82B415}"/>
              </a:ext>
            </a:extLst>
          </p:cNvPr>
          <p:cNvSpPr txBox="1"/>
          <p:nvPr/>
        </p:nvSpPr>
        <p:spPr>
          <a:xfrm>
            <a:off x="5705141" y="4574029"/>
            <a:ext cx="4729778" cy="1200329"/>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r>
              <a:rPr lang="en-US" sz="2400" dirty="0">
                <a:latin typeface="Arial Narrow" panose="020B0606020202030204" pitchFamily="34" charset="0"/>
              </a:rPr>
              <a:t>For example, if a user is entered in the system as ‘Maintenance’, then they can only request Maintenance closures. </a:t>
            </a:r>
          </a:p>
        </p:txBody>
      </p:sp>
      <p:pic>
        <p:nvPicPr>
          <p:cNvPr id="3" name="Recorded Sound">
            <a:hlinkClick r:id="" action="ppaction://media"/>
            <a:extLst>
              <a:ext uri="{FF2B5EF4-FFF2-40B4-BE49-F238E27FC236}">
                <a16:creationId xmlns:a16="http://schemas.microsoft.com/office/drawing/2014/main" id="{5E5BF194-2CD9-48B9-A4A4-6936D7796F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5918" y="297317"/>
            <a:ext cx="487363" cy="487363"/>
          </a:xfrm>
          <a:prstGeom prst="rect">
            <a:avLst/>
          </a:prstGeom>
        </p:spPr>
      </p:pic>
    </p:spTree>
    <p:extLst>
      <p:ext uri="{BB962C8B-B14F-4D97-AF65-F5344CB8AC3E}">
        <p14:creationId xmlns:p14="http://schemas.microsoft.com/office/powerpoint/2010/main" val="4256545115"/>
      </p:ext>
    </p:extLst>
  </p:cSld>
  <p:clrMapOvr>
    <a:masterClrMapping/>
  </p:clrMapOvr>
  <mc:AlternateContent xmlns:mc="http://schemas.openxmlformats.org/markup-compatibility/2006" xmlns:p14="http://schemas.microsoft.com/office/powerpoint/2010/main">
    <mc:Choice Requires="p14">
      <p:transition spd="med" p14:dur="700" advClick="0" advTm="26000">
        <p:fade/>
      </p:transition>
    </mc:Choice>
    <mc:Fallback xmlns="">
      <p:transition spd="med" advClick="0" advTm="2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26225" fill="hold"/>
                                        <p:tgtEl>
                                          <p:spTgt spid="3"/>
                                        </p:tgtEl>
                                      </p:cBhvr>
                                    </p:cmd>
                                  </p:childTnLst>
                                </p:cTn>
                              </p:par>
                              <p:par>
                                <p:cTn id="7" presetID="22" presetClass="entr" presetSubtype="1" fill="hold" grpId="0" nodeType="withEffect">
                                  <p:stCondLst>
                                    <p:cond delay="500"/>
                                  </p:stCondLst>
                                  <p:childTnLst>
                                    <p:set>
                                      <p:cBhvr>
                                        <p:cTn id="8" dur="1" fill="hold">
                                          <p:stCondLst>
                                            <p:cond delay="0"/>
                                          </p:stCondLst>
                                        </p:cTn>
                                        <p:tgtEl>
                                          <p:spTgt spid="4"/>
                                        </p:tgtEl>
                                        <p:attrNameLst>
                                          <p:attrName>style.visibility</p:attrName>
                                        </p:attrNameLst>
                                      </p:cBhvr>
                                      <p:to>
                                        <p:strVal val="visible"/>
                                      </p:to>
                                    </p:set>
                                    <p:animEffect transition="in" filter="wipe(up)">
                                      <p:cBhvr>
                                        <p:cTn id="9" dur="3000"/>
                                        <p:tgtEl>
                                          <p:spTgt spid="4"/>
                                        </p:tgtEl>
                                      </p:cBhvr>
                                    </p:animEffect>
                                  </p:childTnLst>
                                </p:cTn>
                              </p:par>
                              <p:par>
                                <p:cTn id="10" presetID="21" presetClass="entr" presetSubtype="2" fill="hold" grpId="0" nodeType="withEffect">
                                  <p:stCondLst>
                                    <p:cond delay="17500"/>
                                  </p:stCondLst>
                                  <p:childTnLst>
                                    <p:set>
                                      <p:cBhvr>
                                        <p:cTn id="11" dur="1" fill="hold">
                                          <p:stCondLst>
                                            <p:cond delay="0"/>
                                          </p:stCondLst>
                                        </p:cTn>
                                        <p:tgtEl>
                                          <p:spTgt spid="9"/>
                                        </p:tgtEl>
                                        <p:attrNameLst>
                                          <p:attrName>style.visibility</p:attrName>
                                        </p:attrNameLst>
                                      </p:cBhvr>
                                      <p:to>
                                        <p:strVal val="visible"/>
                                      </p:to>
                                    </p:set>
                                    <p:animEffect transition="in" filter="wheel(2)">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4" grpId="0" uiExpand="1" bldLvl="2"/>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40624"/>
            <a:ext cx="10972800" cy="1270528"/>
          </a:xfrm>
        </p:spPr>
        <p:txBody>
          <a:bodyPr/>
          <a:lstStyle/>
          <a:p>
            <a:pPr>
              <a:lnSpc>
                <a:spcPts val="4800"/>
              </a:lnSpc>
            </a:pPr>
            <a:r>
              <a:rPr lang="en-US" sz="4800" dirty="0"/>
              <a:t>User Account Request</a:t>
            </a:r>
          </a:p>
        </p:txBody>
      </p:sp>
      <p:pic>
        <p:nvPicPr>
          <p:cNvPr id="12" name="Picture 11">
            <a:extLst>
              <a:ext uri="{FF2B5EF4-FFF2-40B4-BE49-F238E27FC236}">
                <a16:creationId xmlns:a16="http://schemas.microsoft.com/office/drawing/2014/main" id="{D109BF6C-4F0E-479C-969F-640FD38DD5F9}"/>
              </a:ext>
            </a:extLst>
          </p:cNvPr>
          <p:cNvPicPr>
            <a:picLocks noChangeAspect="1"/>
          </p:cNvPicPr>
          <p:nvPr/>
        </p:nvPicPr>
        <p:blipFill>
          <a:blip r:embed="rId5"/>
          <a:stretch>
            <a:fillRect/>
          </a:stretch>
        </p:blipFill>
        <p:spPr>
          <a:xfrm>
            <a:off x="3037515" y="1039161"/>
            <a:ext cx="6116967" cy="5120640"/>
          </a:xfrm>
          <a:prstGeom prst="rect">
            <a:avLst/>
          </a:prstGeom>
          <a:ln>
            <a:solidFill>
              <a:schemeClr val="tx1"/>
            </a:solid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E4443D22-1476-4926-8D30-B4FB813421D4}"/>
              </a:ext>
            </a:extLst>
          </p:cNvPr>
          <p:cNvSpPr txBox="1"/>
          <p:nvPr/>
        </p:nvSpPr>
        <p:spPr>
          <a:xfrm>
            <a:off x="268943" y="4366121"/>
            <a:ext cx="2951545" cy="1569660"/>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r>
              <a:rPr lang="en-US" sz="2400" dirty="0">
                <a:latin typeface="Arial Narrow" panose="020B0606020202030204" pitchFamily="34" charset="0"/>
              </a:rPr>
              <a:t>Choose LCS User Type: </a:t>
            </a:r>
          </a:p>
          <a:p>
            <a:pPr marL="457200" indent="-457200">
              <a:buAutoNum type="arabicPeriod"/>
            </a:pPr>
            <a:r>
              <a:rPr lang="en-US" sz="2400" dirty="0">
                <a:latin typeface="Arial Narrow" panose="020B0606020202030204" pitchFamily="34" charset="0"/>
              </a:rPr>
              <a:t>Construction</a:t>
            </a:r>
          </a:p>
          <a:p>
            <a:pPr marL="457200" indent="-457200">
              <a:buAutoNum type="arabicPeriod"/>
            </a:pPr>
            <a:r>
              <a:rPr lang="en-US" sz="2400" dirty="0">
                <a:latin typeface="Arial Narrow" panose="020B0606020202030204" pitchFamily="34" charset="0"/>
              </a:rPr>
              <a:t>Maintenance</a:t>
            </a:r>
          </a:p>
          <a:p>
            <a:pPr marL="457200" indent="-457200">
              <a:buAutoNum type="arabicPeriod"/>
            </a:pPr>
            <a:r>
              <a:rPr lang="en-US" sz="2400" dirty="0">
                <a:latin typeface="Arial Narrow" panose="020B0606020202030204" pitchFamily="34" charset="0"/>
              </a:rPr>
              <a:t>Permit</a:t>
            </a:r>
          </a:p>
        </p:txBody>
      </p:sp>
      <p:sp>
        <p:nvSpPr>
          <p:cNvPr id="14" name="Rectangle 13">
            <a:extLst>
              <a:ext uri="{FF2B5EF4-FFF2-40B4-BE49-F238E27FC236}">
                <a16:creationId xmlns:a16="http://schemas.microsoft.com/office/drawing/2014/main" id="{67637762-9021-40FB-9361-3C5CE69E157B}"/>
              </a:ext>
            </a:extLst>
          </p:cNvPr>
          <p:cNvSpPr/>
          <p:nvPr/>
        </p:nvSpPr>
        <p:spPr>
          <a:xfrm>
            <a:off x="3403461" y="4826641"/>
            <a:ext cx="2186611" cy="41712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corded Sound">
            <a:hlinkClick r:id="" action="ppaction://media"/>
            <a:extLst>
              <a:ext uri="{FF2B5EF4-FFF2-40B4-BE49-F238E27FC236}">
                <a16:creationId xmlns:a16="http://schemas.microsoft.com/office/drawing/2014/main" id="{76ECA48A-53AE-41AE-9DF0-7FCBC7C816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2236" y="135852"/>
            <a:ext cx="487363" cy="487363"/>
          </a:xfrm>
          <a:prstGeom prst="rect">
            <a:avLst/>
          </a:prstGeom>
        </p:spPr>
      </p:pic>
    </p:spTree>
    <p:extLst>
      <p:ext uri="{BB962C8B-B14F-4D97-AF65-F5344CB8AC3E}">
        <p14:creationId xmlns:p14="http://schemas.microsoft.com/office/powerpoint/2010/main" val="4287378411"/>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9752" fill="hold"/>
                                        <p:tgtEl>
                                          <p:spTgt spid="4"/>
                                        </p:tgtEl>
                                      </p:cBhvr>
                                    </p:cmd>
                                  </p:childTnLst>
                                </p:cTn>
                              </p:par>
                              <p:par>
                                <p:cTn id="7" presetID="21" presetClass="entr" presetSubtype="2" fill="hold" grpId="0" nodeType="withEffect">
                                  <p:stCondLst>
                                    <p:cond delay="1000"/>
                                  </p:stCondLst>
                                  <p:childTnLst>
                                    <p:set>
                                      <p:cBhvr>
                                        <p:cTn id="8" dur="1" fill="hold">
                                          <p:stCondLst>
                                            <p:cond delay="0"/>
                                          </p:stCondLst>
                                        </p:cTn>
                                        <p:tgtEl>
                                          <p:spTgt spid="13"/>
                                        </p:tgtEl>
                                        <p:attrNameLst>
                                          <p:attrName>style.visibility</p:attrName>
                                        </p:attrNameLst>
                                      </p:cBhvr>
                                      <p:to>
                                        <p:strVal val="visible"/>
                                      </p:to>
                                    </p:set>
                                    <p:animEffect transition="in" filter="wheel(2)">
                                      <p:cBhvr>
                                        <p:cTn id="9" dur="2000"/>
                                        <p:tgtEl>
                                          <p:spTgt spid="13"/>
                                        </p:tgtEl>
                                      </p:cBhvr>
                                    </p:animEffect>
                                  </p:childTnLst>
                                </p:cTn>
                              </p:par>
                              <p:par>
                                <p:cTn id="10" presetID="22" presetClass="entr" presetSubtype="4" fill="hold" grpId="0" nodeType="withEffect">
                                  <p:stCondLst>
                                    <p:cond delay="400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13" grpId="0" animBg="1"/>
      <p:bldP spid="14" grpId="0" animBg="1"/>
    </p:bldLst>
  </p:timing>
</p:sld>
</file>

<file path=ppt/theme/theme1.xml><?xml version="1.0" encoding="utf-8"?>
<a:theme xmlns:a="http://schemas.openxmlformats.org/drawingml/2006/main" name="1_Title slide - blue - option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blu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itle slide - gray - option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itle slide - gray - option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itle slide - gray - option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itle slide - gray - option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Widescreen gray">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blank gray">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16483</TotalTime>
  <Words>6766</Words>
  <Application>Microsoft Office PowerPoint</Application>
  <PresentationFormat>Widescreen</PresentationFormat>
  <Paragraphs>796</Paragraphs>
  <Slides>62</Slides>
  <Notes>59</Notes>
  <HiddenSlides>1</HiddenSlides>
  <MMClips>54</MMClips>
  <ScaleCrop>false</ScaleCrop>
  <HeadingPairs>
    <vt:vector size="6" baseType="variant">
      <vt:variant>
        <vt:lpstr>Fonts Used</vt:lpstr>
      </vt:variant>
      <vt:variant>
        <vt:i4>4</vt:i4>
      </vt:variant>
      <vt:variant>
        <vt:lpstr>Theme</vt:lpstr>
      </vt:variant>
      <vt:variant>
        <vt:i4>8</vt:i4>
      </vt:variant>
      <vt:variant>
        <vt:lpstr>Slide Titles</vt:lpstr>
      </vt:variant>
      <vt:variant>
        <vt:i4>62</vt:i4>
      </vt:variant>
    </vt:vector>
  </HeadingPairs>
  <TitlesOfParts>
    <vt:vector size="74" baseType="lpstr">
      <vt:lpstr>Arial</vt:lpstr>
      <vt:lpstr>Arial Narrow</vt:lpstr>
      <vt:lpstr>Calibri</vt:lpstr>
      <vt:lpstr>Wingdings</vt:lpstr>
      <vt:lpstr>1_Title slide - blue - option 4</vt:lpstr>
      <vt:lpstr>blank blue</vt:lpstr>
      <vt:lpstr>Title slide - gray - option 1</vt:lpstr>
      <vt:lpstr>Title slide - gray - option 2</vt:lpstr>
      <vt:lpstr>Title slide - gray - option 3</vt:lpstr>
      <vt:lpstr>Title slide - gray - option 4</vt:lpstr>
      <vt:lpstr>Widescreen gray</vt:lpstr>
      <vt:lpstr>blank gray</vt:lpstr>
      <vt:lpstr>PowerPoint Presentation</vt:lpstr>
      <vt:lpstr>Overview</vt:lpstr>
      <vt:lpstr>What is LCS?</vt:lpstr>
      <vt:lpstr>Benefits of LCS</vt:lpstr>
      <vt:lpstr>Data Sharing</vt:lpstr>
      <vt:lpstr>What Closures should be Tracked?</vt:lpstr>
      <vt:lpstr>Getting Started in LCS</vt:lpstr>
      <vt:lpstr>User Types</vt:lpstr>
      <vt:lpstr>User Account Request</vt:lpstr>
      <vt:lpstr>User Roles</vt:lpstr>
      <vt:lpstr>Closure Types</vt:lpstr>
      <vt:lpstr>Home Screen</vt:lpstr>
      <vt:lpstr>Requesting a Closure</vt:lpstr>
      <vt:lpstr>Construction Project Closure</vt:lpstr>
      <vt:lpstr>How to find a Project in LCS</vt:lpstr>
      <vt:lpstr>How to set-up a Project </vt:lpstr>
      <vt:lpstr>Allowable Hours</vt:lpstr>
      <vt:lpstr>Requesting a Construction Closure</vt:lpstr>
      <vt:lpstr>Work Types - Construction</vt:lpstr>
      <vt:lpstr>Maintenance Project Closure</vt:lpstr>
      <vt:lpstr>Requesting a Maintenance Closure</vt:lpstr>
      <vt:lpstr>Work Types - Maintenance</vt:lpstr>
      <vt:lpstr>Permit Project Closure</vt:lpstr>
      <vt:lpstr>Requesting a Permit Closure</vt:lpstr>
      <vt:lpstr>Work Types – Permit</vt:lpstr>
      <vt:lpstr>Special Event Closure</vt:lpstr>
      <vt:lpstr>Requesting a Special Event Closure</vt:lpstr>
      <vt:lpstr>Emergency Closure</vt:lpstr>
      <vt:lpstr>Requesting an Emergency Closure</vt:lpstr>
      <vt:lpstr>Work Types - Emergency</vt:lpstr>
      <vt:lpstr>Requesting a Closure</vt:lpstr>
      <vt:lpstr>Requesting a Closure</vt:lpstr>
      <vt:lpstr>Requesting a Closure</vt:lpstr>
      <vt:lpstr>Requesting a Closure</vt:lpstr>
      <vt:lpstr>Requesting a Closure</vt:lpstr>
      <vt:lpstr>Requesting a Closure</vt:lpstr>
      <vt:lpstr>Requesting a Closure</vt:lpstr>
      <vt:lpstr>Lane Structure Diagram</vt:lpstr>
      <vt:lpstr>Example #1</vt:lpstr>
      <vt:lpstr>PowerPoint Presentation</vt:lpstr>
      <vt:lpstr>PowerPoint Presentation</vt:lpstr>
      <vt:lpstr>Example #6</vt:lpstr>
      <vt:lpstr>Example #7</vt:lpstr>
      <vt:lpstr>PowerPoint Presentation</vt:lpstr>
      <vt:lpstr>PowerPoint Presentation</vt:lpstr>
      <vt:lpstr>PowerPoint Presentation</vt:lpstr>
      <vt:lpstr>Mapping the Closure</vt:lpstr>
      <vt:lpstr>Lane Detail Scenarios</vt:lpstr>
      <vt:lpstr>Lane Detail Scenarios</vt:lpstr>
      <vt:lpstr>PowerPoint Presentation</vt:lpstr>
      <vt:lpstr>Entering Detour Routes</vt:lpstr>
      <vt:lpstr>Replicating Facilities</vt:lpstr>
      <vt:lpstr>Modifying a Closure</vt:lpstr>
      <vt:lpstr>Copying a Closure</vt:lpstr>
      <vt:lpstr>Submitting a Closure</vt:lpstr>
      <vt:lpstr>Viewing Closures on Home Page</vt:lpstr>
      <vt:lpstr>Accepting/Rejecting a Closure</vt:lpstr>
      <vt:lpstr>Accepting a Closure</vt:lpstr>
      <vt:lpstr>Completing a Closure</vt:lpstr>
      <vt:lpstr>Search</vt:lpstr>
      <vt:lpstr>PowerPoint Presentation</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KIRKPATRICK, MARY K</dc:creator>
  <cp:lastModifiedBy>Emily</cp:lastModifiedBy>
  <cp:revision>500</cp:revision>
  <cp:lastPrinted>2022-03-07T19:04:54Z</cp:lastPrinted>
  <dcterms:created xsi:type="dcterms:W3CDTF">2017-03-24T16:34:12Z</dcterms:created>
  <dcterms:modified xsi:type="dcterms:W3CDTF">2022-06-20T19:11:00Z</dcterms:modified>
</cp:coreProperties>
</file>